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256" r:id="rId3"/>
    <p:sldId id="372" r:id="rId4"/>
    <p:sldId id="373" r:id="rId5"/>
    <p:sldId id="261" r:id="rId6"/>
    <p:sldId id="352" r:id="rId7"/>
    <p:sldId id="353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54" r:id="rId18"/>
    <p:sldId id="355" r:id="rId19"/>
    <p:sldId id="366" r:id="rId20"/>
    <p:sldId id="367" r:id="rId21"/>
    <p:sldId id="370" r:id="rId2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>
        <p:scale>
          <a:sx n="97" d="100"/>
          <a:sy n="97" d="100"/>
        </p:scale>
        <p:origin x="-1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9331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7E661B0D-D32D-4279-8286-80D8F14DB85F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2</a:t>
            </a:fld>
            <a:endParaRPr lang="de-DE" altLang="de-DE" smtClean="0"/>
          </a:p>
        </p:txBody>
      </p:sp>
      <p:sp>
        <p:nvSpPr>
          <p:cNvPr id="1146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9pPr>
          </a:lstStyle>
          <a:p>
            <a:fld id="{349F7B3A-AF64-44FA-B80E-B1186EEDAC5C}" type="slidenum">
              <a:rPr lang="de-DE" altLang="de-DE" sz="1200" smtClean="0"/>
              <a:pPr/>
              <a:t>3</a:t>
            </a:fld>
            <a:endParaRPr lang="de-DE" altLang="de-DE" sz="1200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9pPr>
          </a:lstStyle>
          <a:p>
            <a:fld id="{39D51445-5146-4051-A723-73B976801BC0}" type="slidenum">
              <a:rPr lang="de-DE" altLang="de-DE" sz="1200" smtClean="0"/>
              <a:pPr/>
              <a:t>4</a:t>
            </a:fld>
            <a:endParaRPr lang="de-DE" altLang="de-DE" sz="120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830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7A64179-F035-4FE2-9CC7-1BBD04A5C82F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5</a:t>
            </a:fld>
            <a:endParaRPr lang="de-DE" altLang="de-DE" smtClean="0"/>
          </a:p>
        </p:txBody>
      </p:sp>
      <p:sp>
        <p:nvSpPr>
          <p:cNvPr id="1157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Einführung in die Europäische Ethnologie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80AA10-2E8A-4049-8F90-9DC8614B6686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hschaft.volkskunde.uni-muenchen.de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olkskunde.uni-muenchen.de/aktuelles/nachrichten/bierfoyer/index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olkskunde.uni-muenchen.de/forschung/kooperationsprojekt/ausstellung_meinmuc/video_mein_muenchen/index.html" TargetMode="External"/><Relationship Id="rId3" Type="http://schemas.openxmlformats.org/officeDocument/2006/relationships/hyperlink" Target="http://www.volkskunde.uni-muenchen.de/koops/mvv/index.html" TargetMode="External"/><Relationship Id="rId7" Type="http://schemas.openxmlformats.org/officeDocument/2006/relationships/hyperlink" Target="http://www.reimer-mann-verlag.de/controller.php?cmd=detail&amp;titelnummer=102850&amp;verlag=4" TargetMode="External"/><Relationship Id="rId12" Type="http://schemas.openxmlformats.org/officeDocument/2006/relationships/hyperlink" Target="http://www.volkskunde.uni-muenchen.de/vkee_download/vkee_kolloquium2013-14plakat02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olkskunde.uni-muenchen.de/publikationen/mbv/index.html" TargetMode="External"/><Relationship Id="rId11" Type="http://schemas.openxmlformats.org/officeDocument/2006/relationships/hyperlink" Target="http://www.transcript-verlag.de/ts890/ts890.php" TargetMode="External"/><Relationship Id="rId5" Type="http://schemas.openxmlformats.org/officeDocument/2006/relationships/hyperlink" Target="http://www.utzverlag.de/shop.php?rid=141" TargetMode="External"/><Relationship Id="rId10" Type="http://schemas.openxmlformats.org/officeDocument/2006/relationships/hyperlink" Target="http://www.crossingmunich.org/katalog.html" TargetMode="External"/><Relationship Id="rId4" Type="http://schemas.openxmlformats.org/officeDocument/2006/relationships/hyperlink" Target="http://www.uni-graz.at/kuckuck/ku/index.php?option=com_content&amp;view=article&amp;id=46&amp;Itemid=1" TargetMode="External"/><Relationship Id="rId9" Type="http://schemas.openxmlformats.org/officeDocument/2006/relationships/hyperlink" Target="http://www.utzverlag.de/shop.php?bn=4421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kanien.ac.at/beitr/fallstudie/JMoser2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eaLnBrk="1" hangingPunct="1"/>
            <a:r>
              <a:rPr lang="de-DE" altLang="de-DE" sz="4800" b="1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WS </a:t>
            </a:r>
            <a:r>
              <a:rPr lang="de-DE" altLang="de-DE" sz="2400" b="1" dirty="0" smtClean="0"/>
              <a:t>2014/15</a:t>
            </a:r>
            <a:endParaRPr lang="de-DE" altLang="de-DE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5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pPr eaLnBrk="1" hangingPunct="1"/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 eaLnBrk="1" hangingPunct="1"/>
              <a:t>2</a:t>
            </a:fld>
            <a:r>
              <a:rPr lang="de-DE" altLang="de-DE" sz="600" dirty="0" smtClean="0"/>
              <a:t>	        			</a:t>
            </a:r>
          </a:p>
        </p:txBody>
      </p:sp>
      <p:sp>
        <p:nvSpPr>
          <p:cNvPr id="3075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sz="2800" dirty="0" smtClean="0"/>
              <a:t>Organisatorisches: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altLang="de-DE" dirty="0" smtClean="0"/>
              <a:t>27.10. – keine Vorlesung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altLang="de-DE" dirty="0" smtClean="0"/>
              <a:t>Prüfungen (Klausur):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/>
              <a:t>BA-Studierende: 26.1.2015, 14.15 s.t.</a:t>
            </a:r>
            <a:br>
              <a:rPr lang="de-DE" altLang="de-DE" dirty="0" smtClean="0"/>
            </a:br>
            <a:r>
              <a:rPr lang="de-DE" altLang="de-DE" dirty="0" smtClean="0"/>
              <a:t>(im Hörsaal B001)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/>
              <a:t>EWS-Studierende: wird noch bekanntgegeben</a:t>
            </a:r>
            <a:endParaRPr lang="de-DE" altLang="de-DE" dirty="0"/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/>
              <a:t>Prüfungsanmeldung!!! </a:t>
            </a:r>
            <a:endParaRPr lang="de-DE" altLang="de-DE" dirty="0" smtClean="0">
              <a:hlinkClick r:id="rId3"/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sz="2800" dirty="0" smtClean="0">
                <a:hlinkClick r:id="rId3"/>
              </a:rPr>
              <a:t>Fachschaft </a:t>
            </a:r>
            <a:endParaRPr lang="de-DE" altLang="de-DE" sz="2800" dirty="0" smtClean="0"/>
          </a:p>
          <a:p>
            <a:pPr eaLnBrk="1" hangingPunct="1"/>
            <a:r>
              <a:rPr lang="de-DE" altLang="de-DE" sz="2800" dirty="0" smtClean="0">
                <a:hlinkClick r:id="rId4"/>
              </a:rPr>
              <a:t>Bier im Foyer</a:t>
            </a:r>
            <a:endParaRPr lang="de-DE" altLang="de-DE" sz="2800" dirty="0" smtClean="0"/>
          </a:p>
          <a:p>
            <a:pPr eaLnBrk="1" hangingPunct="1"/>
            <a:r>
              <a:rPr lang="de-DE" altLang="de-DE" sz="2800" dirty="0" smtClean="0"/>
              <a:t>Weihnachtsfeier (</a:t>
            </a:r>
            <a:r>
              <a:rPr lang="de-DE" altLang="de-DE" sz="2800" dirty="0" err="1" smtClean="0"/>
              <a:t>vorauss</a:t>
            </a:r>
            <a:r>
              <a:rPr lang="de-DE" altLang="de-DE" sz="2800" dirty="0" smtClean="0"/>
              <a:t>. am 11. oder 18.12.)</a:t>
            </a:r>
          </a:p>
          <a:p>
            <a:pPr eaLnBrk="1" hangingPunct="1"/>
            <a:r>
              <a:rPr lang="de-DE" altLang="de-DE" sz="2800" dirty="0" smtClean="0"/>
              <a:t>Melissa</a:t>
            </a:r>
          </a:p>
          <a:p>
            <a:pPr eaLnBrk="1" hangingPunct="1">
              <a:lnSpc>
                <a:spcPct val="90000"/>
              </a:lnSpc>
            </a:pPr>
            <a:endParaRPr lang="de-DE" alt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250825" y="1341438"/>
            <a:ext cx="7848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9pPr>
          </a:lstStyle>
          <a:p>
            <a:pPr>
              <a:defRPr/>
            </a:pPr>
            <a:r>
              <a:rPr lang="de-DE" sz="1800" b="1" dirty="0" smtClean="0">
                <a:solidFill>
                  <a:schemeClr val="bg2"/>
                </a:solidFill>
                <a:latin typeface="+mn-lt"/>
              </a:rPr>
              <a:t>MELESSA – </a:t>
            </a:r>
          </a:p>
          <a:p>
            <a:pPr>
              <a:defRPr/>
            </a:pPr>
            <a:r>
              <a:rPr lang="de-DE" sz="1800" b="1" dirty="0" err="1" smtClean="0">
                <a:solidFill>
                  <a:schemeClr val="bg2"/>
                </a:solidFill>
                <a:latin typeface="+mn-lt"/>
              </a:rPr>
              <a:t>Munich</a:t>
            </a:r>
            <a:r>
              <a:rPr lang="de-DE" sz="1800" b="1" dirty="0" smtClean="0">
                <a:solidFill>
                  <a:schemeClr val="bg2"/>
                </a:solidFill>
                <a:latin typeface="+mn-lt"/>
              </a:rPr>
              <a:t> Experimental Laboratory </a:t>
            </a:r>
            <a:r>
              <a:rPr lang="de-DE" sz="1800" b="1" dirty="0" err="1" smtClean="0">
                <a:solidFill>
                  <a:schemeClr val="bg2"/>
                </a:solidFill>
                <a:latin typeface="+mn-lt"/>
              </a:rPr>
              <a:t>for</a:t>
            </a:r>
            <a:r>
              <a:rPr lang="de-DE" sz="1800" b="1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de-DE" sz="1800" b="1" dirty="0" err="1" smtClean="0">
                <a:solidFill>
                  <a:schemeClr val="bg2"/>
                </a:solidFill>
                <a:latin typeface="+mn-lt"/>
              </a:rPr>
              <a:t>Economic</a:t>
            </a:r>
            <a:r>
              <a:rPr lang="de-DE" sz="1800" b="1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de-DE" sz="1800" b="1" dirty="0" err="1" smtClean="0">
                <a:solidFill>
                  <a:schemeClr val="bg2"/>
                </a:solidFill>
                <a:latin typeface="+mn-lt"/>
              </a:rPr>
              <a:t>and</a:t>
            </a:r>
            <a:r>
              <a:rPr lang="de-DE" sz="1800" b="1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de-DE" sz="1800" b="1" dirty="0" err="1" smtClean="0">
                <a:solidFill>
                  <a:schemeClr val="bg2"/>
                </a:solidFill>
                <a:latin typeface="+mn-lt"/>
              </a:rPr>
              <a:t>Social</a:t>
            </a:r>
            <a:r>
              <a:rPr lang="de-DE" sz="1800" b="1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de-DE" sz="1800" b="1" dirty="0" err="1" smtClean="0">
                <a:solidFill>
                  <a:schemeClr val="bg2"/>
                </a:solidFill>
                <a:latin typeface="+mn-lt"/>
              </a:rPr>
              <a:t>Sciences</a:t>
            </a:r>
            <a:endParaRPr lang="de-DE" sz="1800" b="1" dirty="0" smtClean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250825" y="2924175"/>
            <a:ext cx="87137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9pPr>
          </a:lstStyle>
          <a:p>
            <a:pPr>
              <a:defRPr/>
            </a:pPr>
            <a:r>
              <a:rPr lang="de-DE" sz="3600" b="1" dirty="0" smtClean="0">
                <a:solidFill>
                  <a:srgbClr val="006C31"/>
                </a:solidFill>
                <a:latin typeface="+mn-lt"/>
              </a:rPr>
              <a:t>Geld verdienen bei Entscheidungs-experimenten am PC!</a:t>
            </a:r>
            <a:endParaRPr lang="de-DE" sz="3600" dirty="0" smtClean="0">
              <a:solidFill>
                <a:srgbClr val="006C31"/>
              </a:solidFill>
              <a:latin typeface="+mn-lt"/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250825" y="5183188"/>
            <a:ext cx="69135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9pPr>
          </a:lstStyle>
          <a:p>
            <a:pPr>
              <a:defRPr/>
            </a:pPr>
            <a:r>
              <a:rPr lang="de-DE" dirty="0" smtClean="0">
                <a:solidFill>
                  <a:schemeClr val="bg2"/>
                </a:solidFill>
                <a:latin typeface="+mn-lt"/>
              </a:rPr>
              <a:t>Informationen unter:</a:t>
            </a:r>
          </a:p>
          <a:p>
            <a:pPr>
              <a:defRPr/>
            </a:pPr>
            <a:r>
              <a:rPr lang="de-DE" b="1" dirty="0" smtClean="0">
                <a:solidFill>
                  <a:srgbClr val="006C31"/>
                </a:solidFill>
                <a:latin typeface="+mn-lt"/>
              </a:rPr>
              <a:t>www.melessa.lmu.de</a:t>
            </a:r>
          </a:p>
          <a:p>
            <a:pPr>
              <a:defRPr/>
            </a:pPr>
            <a:r>
              <a:rPr lang="de-DE" b="1" dirty="0" smtClean="0">
                <a:solidFill>
                  <a:srgbClr val="006C31"/>
                </a:solidFill>
                <a:latin typeface="+mn-lt"/>
              </a:rPr>
              <a:t>www.facebook.com/melessa.lmu</a:t>
            </a:r>
          </a:p>
          <a:p>
            <a:pPr>
              <a:defRPr/>
            </a:pPr>
            <a:endParaRPr lang="de-DE" dirty="0" smtClean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1030" name="Picture 12" descr="code_FI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10088"/>
            <a:ext cx="187166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20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/>
      <p:bldP spid="69636" grpId="0"/>
      <p:bldP spid="696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2124075" y="476250"/>
            <a:ext cx="88915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9pPr>
          </a:lstStyle>
          <a:p>
            <a:pPr>
              <a:defRPr/>
            </a:pPr>
            <a:r>
              <a:rPr lang="de-DE" sz="1600" b="1" dirty="0" smtClean="0">
                <a:solidFill>
                  <a:schemeClr val="bg2"/>
                </a:solidFill>
                <a:latin typeface="+mn-lt"/>
              </a:rPr>
              <a:t>MELESSA – </a:t>
            </a:r>
          </a:p>
          <a:p>
            <a:pPr>
              <a:defRPr/>
            </a:pPr>
            <a:r>
              <a:rPr lang="de-DE" sz="1600" b="1" dirty="0" err="1" smtClean="0">
                <a:solidFill>
                  <a:schemeClr val="bg2"/>
                </a:solidFill>
                <a:latin typeface="+mn-lt"/>
              </a:rPr>
              <a:t>Munich</a:t>
            </a:r>
            <a:r>
              <a:rPr lang="de-DE" sz="1600" b="1" dirty="0" smtClean="0">
                <a:solidFill>
                  <a:schemeClr val="bg2"/>
                </a:solidFill>
                <a:latin typeface="+mn-lt"/>
              </a:rPr>
              <a:t> Experimental Laboratory </a:t>
            </a:r>
            <a:r>
              <a:rPr lang="de-DE" sz="1600" b="1" dirty="0" err="1" smtClean="0">
                <a:solidFill>
                  <a:schemeClr val="bg2"/>
                </a:solidFill>
                <a:latin typeface="+mn-lt"/>
              </a:rPr>
              <a:t>for</a:t>
            </a:r>
            <a:r>
              <a:rPr lang="de-DE" sz="1600" b="1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de-DE" sz="1600" b="1" dirty="0" err="1" smtClean="0">
                <a:solidFill>
                  <a:schemeClr val="bg2"/>
                </a:solidFill>
                <a:latin typeface="+mn-lt"/>
              </a:rPr>
              <a:t>Economic</a:t>
            </a:r>
            <a:r>
              <a:rPr lang="de-DE" sz="1600" b="1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de-DE" sz="1600" b="1" dirty="0" err="1" smtClean="0">
                <a:solidFill>
                  <a:schemeClr val="bg2"/>
                </a:solidFill>
                <a:latin typeface="+mn-lt"/>
              </a:rPr>
              <a:t>and</a:t>
            </a:r>
            <a:r>
              <a:rPr lang="de-DE" sz="1600" b="1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de-DE" sz="1600" b="1" dirty="0" err="1" smtClean="0">
                <a:solidFill>
                  <a:schemeClr val="bg2"/>
                </a:solidFill>
                <a:latin typeface="+mn-lt"/>
              </a:rPr>
              <a:t>Social</a:t>
            </a:r>
            <a:r>
              <a:rPr lang="de-DE" sz="1600" b="1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de-DE" sz="1600" b="1" dirty="0" err="1" smtClean="0">
                <a:solidFill>
                  <a:schemeClr val="bg2"/>
                </a:solidFill>
                <a:latin typeface="+mn-lt"/>
              </a:rPr>
              <a:t>Sciences</a:t>
            </a:r>
            <a:endParaRPr lang="de-DE" sz="1600" b="1" dirty="0" smtClean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250825" y="1190625"/>
            <a:ext cx="889317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" charset="-128"/>
              </a:defRPr>
            </a:lvl9pPr>
          </a:lstStyle>
          <a:p>
            <a:pPr>
              <a:defRPr/>
            </a:pPr>
            <a:r>
              <a:rPr lang="de-DE" b="1" dirty="0" smtClean="0">
                <a:solidFill>
                  <a:srgbClr val="006C31"/>
                </a:solidFill>
                <a:latin typeface="+mn-lt"/>
              </a:rPr>
              <a:t>Wer?</a:t>
            </a:r>
            <a:r>
              <a:rPr lang="de-DE" sz="2800" b="1" dirty="0" smtClean="0">
                <a:solidFill>
                  <a:srgbClr val="006C31"/>
                </a:solidFill>
                <a:latin typeface="+mn-lt"/>
              </a:rPr>
              <a:t> </a:t>
            </a:r>
          </a:p>
          <a:p>
            <a:pPr>
              <a:defRPr/>
            </a:pPr>
            <a:r>
              <a:rPr lang="de-DE" sz="2000" dirty="0" smtClean="0">
                <a:solidFill>
                  <a:schemeClr val="bg2"/>
                </a:solidFill>
                <a:latin typeface="+mn-lt"/>
              </a:rPr>
              <a:t>Das durch die Exzellenzinitiative geförderte Experimentallabor MELESSA untersucht Entscheidungsverhalten in Wirtschaft und Gesellschaft.</a:t>
            </a:r>
          </a:p>
          <a:p>
            <a:pPr>
              <a:defRPr/>
            </a:pPr>
            <a:endParaRPr lang="de-DE" sz="2000" dirty="0" smtClean="0">
              <a:solidFill>
                <a:schemeClr val="bg2"/>
              </a:solidFill>
              <a:latin typeface="+mn-lt"/>
            </a:endParaRPr>
          </a:p>
          <a:p>
            <a:pPr>
              <a:defRPr/>
            </a:pPr>
            <a:r>
              <a:rPr lang="de-DE" b="1" dirty="0" smtClean="0">
                <a:solidFill>
                  <a:srgbClr val="006C31"/>
                </a:solidFill>
                <a:latin typeface="+mn-lt"/>
              </a:rPr>
              <a:t>Was?</a:t>
            </a:r>
          </a:p>
          <a:p>
            <a:pPr>
              <a:defRPr/>
            </a:pPr>
            <a:r>
              <a:rPr lang="de-DE" sz="2000" dirty="0" smtClean="0">
                <a:solidFill>
                  <a:schemeClr val="bg2"/>
                </a:solidFill>
                <a:latin typeface="+mn-lt"/>
              </a:rPr>
              <a:t>Teilnahme an wissenschaftlichen Entscheidungsexperimenten</a:t>
            </a:r>
          </a:p>
          <a:p>
            <a:pPr>
              <a:defRPr/>
            </a:pPr>
            <a:r>
              <a:rPr lang="de-DE" sz="2000" dirty="0" smtClean="0">
                <a:solidFill>
                  <a:schemeClr val="bg2"/>
                </a:solidFill>
                <a:latin typeface="+mn-lt"/>
              </a:rPr>
              <a:t>am PC gegen Bezahlung!</a:t>
            </a:r>
          </a:p>
          <a:p>
            <a:pPr>
              <a:defRPr/>
            </a:pPr>
            <a:endParaRPr lang="de-DE" sz="2000" b="1" dirty="0" smtClean="0">
              <a:solidFill>
                <a:srgbClr val="006C31"/>
              </a:solidFill>
              <a:latin typeface="+mn-lt"/>
            </a:endParaRPr>
          </a:p>
          <a:p>
            <a:pPr>
              <a:defRPr/>
            </a:pPr>
            <a:r>
              <a:rPr lang="de-DE" b="1" dirty="0" smtClean="0">
                <a:solidFill>
                  <a:srgbClr val="006C31"/>
                </a:solidFill>
                <a:latin typeface="+mn-lt"/>
              </a:rPr>
              <a:t>Wo?</a:t>
            </a:r>
          </a:p>
          <a:p>
            <a:pPr>
              <a:defRPr/>
            </a:pPr>
            <a:r>
              <a:rPr lang="de-DE" sz="2000" dirty="0" smtClean="0">
                <a:solidFill>
                  <a:schemeClr val="bg2"/>
                </a:solidFill>
                <a:latin typeface="+mn-lt"/>
              </a:rPr>
              <a:t>LMU München: MELESSA</a:t>
            </a:r>
            <a:br>
              <a:rPr lang="de-DE" sz="2000" dirty="0" smtClean="0">
                <a:solidFill>
                  <a:schemeClr val="bg2"/>
                </a:solidFill>
                <a:latin typeface="+mn-lt"/>
              </a:rPr>
            </a:br>
            <a:r>
              <a:rPr lang="de-DE" sz="2000" dirty="0" smtClean="0">
                <a:solidFill>
                  <a:schemeClr val="bg2"/>
                </a:solidFill>
                <a:latin typeface="+mn-lt"/>
              </a:rPr>
              <a:t>Giselastr. 10 (1. Stock), München</a:t>
            </a:r>
          </a:p>
          <a:p>
            <a:pPr>
              <a:defRPr/>
            </a:pPr>
            <a:r>
              <a:rPr lang="de-DE" sz="2000" dirty="0" smtClean="0">
                <a:solidFill>
                  <a:schemeClr val="bg2"/>
                </a:solidFill>
                <a:latin typeface="+mn-lt"/>
              </a:rPr>
              <a:t>Haltestelle Giselastrasse U3/U6/Bus 154</a:t>
            </a:r>
          </a:p>
          <a:p>
            <a:pPr>
              <a:defRPr/>
            </a:pPr>
            <a:endParaRPr lang="de-DE" sz="2000" b="1" dirty="0" smtClean="0">
              <a:solidFill>
                <a:schemeClr val="bg2"/>
              </a:solidFill>
              <a:latin typeface="+mn-lt"/>
            </a:endParaRPr>
          </a:p>
          <a:p>
            <a:pPr>
              <a:defRPr/>
            </a:pPr>
            <a:r>
              <a:rPr lang="de-DE" b="1" dirty="0" smtClean="0">
                <a:solidFill>
                  <a:srgbClr val="006C31"/>
                </a:solidFill>
                <a:latin typeface="+mn-lt"/>
              </a:rPr>
              <a:t>Wie?</a:t>
            </a:r>
          </a:p>
          <a:p>
            <a:pPr>
              <a:defRPr/>
            </a:pPr>
            <a:r>
              <a:rPr lang="de-DE" sz="1800" dirty="0" smtClean="0">
                <a:solidFill>
                  <a:schemeClr val="bg2"/>
                </a:solidFill>
                <a:latin typeface="+mn-lt"/>
              </a:rPr>
              <a:t>Informationen und Anmeldung unter:</a:t>
            </a:r>
          </a:p>
          <a:p>
            <a:pPr>
              <a:defRPr/>
            </a:pPr>
            <a:r>
              <a:rPr lang="de-DE" sz="1800" b="1" dirty="0" smtClean="0">
                <a:solidFill>
                  <a:srgbClr val="006C31"/>
                </a:solidFill>
                <a:latin typeface="+mn-lt"/>
              </a:rPr>
              <a:t>www.melessa.lmu.de</a:t>
            </a:r>
            <a:endParaRPr lang="de-DE" sz="1800" dirty="0" smtClean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2053" name="Picture 12" descr="code_FI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10088"/>
            <a:ext cx="187166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38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  <p:bldP spid="450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pPr eaLnBrk="1" hangingPunct="1"/>
            <a:r>
              <a:rPr lang="de-DE" altLang="de-DE" sz="1400" smtClean="0"/>
              <a:t>Einführung in die Europäische Ethnologie    				</a:t>
            </a:r>
            <a:fld id="{FF055EA1-7CBF-4F6F-BD66-0C9A967D32CE}" type="slidenum">
              <a:rPr lang="de-DE" altLang="de-DE" sz="1400" smtClean="0"/>
              <a:pPr eaLnBrk="1" hangingPunct="1"/>
              <a:t>5</a:t>
            </a:fld>
            <a:r>
              <a:rPr lang="de-DE" altLang="de-DE" sz="1400" smtClean="0"/>
              <a:t>	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5"/>
            <a:ext cx="8135938" cy="5327650"/>
          </a:xfrm>
        </p:spPr>
        <p:txBody>
          <a:bodyPr/>
          <a:lstStyle/>
          <a:p>
            <a:pPr marL="347472" indent="-347472" eaLnBrk="1" hangingPunct="1">
              <a:lnSpc>
                <a:spcPct val="90000"/>
              </a:lnSpc>
              <a:spcBef>
                <a:spcPts val="768"/>
              </a:spcBef>
              <a:spcAft>
                <a:spcPts val="0"/>
              </a:spcAft>
              <a:buSzPts val="3200"/>
              <a:buFont typeface="Arial"/>
              <a:buChar char="•"/>
              <a:defRPr/>
            </a:pPr>
            <a:r>
              <a:rPr lang="de-DE" sz="2800" dirty="0">
                <a:solidFill>
                  <a:srgbClr val="000000"/>
                </a:solidFill>
                <a:hlinkClick r:id="rId3"/>
              </a:rPr>
              <a:t>Münchner Vereinigung für Volkskunde (MVV)</a:t>
            </a:r>
            <a:endParaRPr lang="de-DE" sz="2800" dirty="0"/>
          </a:p>
          <a:p>
            <a:pPr marL="347472" indent="-347472" eaLnBrk="1" hangingPunct="1">
              <a:lnSpc>
                <a:spcPct val="90000"/>
              </a:lnSpc>
              <a:spcBef>
                <a:spcPts val="768"/>
              </a:spcBef>
              <a:spcAft>
                <a:spcPts val="0"/>
              </a:spcAft>
              <a:defRPr/>
            </a:pPr>
            <a:r>
              <a:rPr lang="de-DE" sz="2800" dirty="0">
                <a:solidFill>
                  <a:srgbClr val="000000"/>
                </a:solidFill>
                <a:hlinkClick r:id="rId4"/>
              </a:rPr>
              <a:t>Zeitschriften</a:t>
            </a:r>
            <a:endParaRPr 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5"/>
              </a:rPr>
              <a:t>Münchner Ethnografische Schriften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6"/>
              </a:rPr>
              <a:t>Münchner Beiträge zur Volkskunde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7"/>
              </a:rPr>
              <a:t>Methodenband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8"/>
              </a:rPr>
              <a:t>Mein München</a:t>
            </a:r>
            <a:r>
              <a:rPr lang="de-DE" altLang="de-DE" sz="2800" dirty="0" smtClean="0"/>
              <a:t>/</a:t>
            </a:r>
            <a:r>
              <a:rPr lang="de-DE" altLang="de-DE" sz="2800" dirty="0" smtClean="0">
                <a:hlinkClick r:id="rId9"/>
              </a:rPr>
              <a:t>Katalog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err="1" smtClean="0">
                <a:hlinkClick r:id="rId10"/>
              </a:rPr>
              <a:t>Crossing</a:t>
            </a:r>
            <a:r>
              <a:rPr lang="de-DE" altLang="de-DE" sz="2800" dirty="0" smtClean="0">
                <a:hlinkClick r:id="rId10"/>
              </a:rPr>
              <a:t> </a:t>
            </a:r>
            <a:r>
              <a:rPr lang="de-DE" altLang="de-DE" sz="2800" dirty="0" err="1" smtClean="0">
                <a:hlinkClick r:id="rId10"/>
              </a:rPr>
              <a:t>Munich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err="1" smtClean="0">
                <a:hlinkClick r:id="rId11"/>
              </a:rPr>
              <a:t>No</a:t>
            </a:r>
            <a:r>
              <a:rPr lang="de-DE" altLang="de-DE" sz="2800" dirty="0" smtClean="0">
                <a:hlinkClick r:id="rId11"/>
              </a:rPr>
              <a:t> </a:t>
            </a:r>
            <a:r>
              <a:rPr lang="de-DE" altLang="de-DE" sz="2800" dirty="0" err="1" smtClean="0">
                <a:hlinkClick r:id="rId11"/>
              </a:rPr>
              <a:t>integration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12"/>
              </a:rPr>
              <a:t>Institutskolloquium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/>
              <a:t>Das Genre Vorlesung</a:t>
            </a:r>
          </a:p>
          <a:p>
            <a:pPr eaLnBrk="1" hangingPunct="1">
              <a:defRPr/>
            </a:pPr>
            <a:endParaRPr lang="de-DE" altLang="de-DE" sz="2800" dirty="0" smtClean="0"/>
          </a:p>
          <a:p>
            <a:pPr eaLnBrk="1" hangingPunct="1">
              <a:defRPr/>
            </a:pPr>
            <a:endParaRPr lang="de-DE" altLang="de-DE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Wofür interessiert sich die Volkskunde/ Europäische Ethnologie?</a:t>
            </a:r>
          </a:p>
          <a:p>
            <a:pPr>
              <a:defRPr/>
            </a:pPr>
            <a:r>
              <a:rPr lang="de-DE" dirty="0" smtClean="0"/>
              <a:t>Blatten. Ein Dorf an der Grenze</a:t>
            </a:r>
          </a:p>
          <a:p>
            <a:pPr lvl="1">
              <a:defRPr/>
            </a:pPr>
            <a:r>
              <a:rPr lang="de-DE" dirty="0" smtClean="0"/>
              <a:t>Lage</a:t>
            </a:r>
          </a:p>
          <a:p>
            <a:pPr lvl="1">
              <a:defRPr/>
            </a:pPr>
            <a:r>
              <a:rPr lang="de-DE" dirty="0" smtClean="0"/>
              <a:t>Fotos</a:t>
            </a:r>
            <a:endParaRPr lang="de-DE" dirty="0"/>
          </a:p>
          <a:p>
            <a:pPr lvl="1">
              <a:defRPr/>
            </a:pPr>
            <a:r>
              <a:rPr lang="de-DE" dirty="0" smtClean="0"/>
              <a:t>Historische</a:t>
            </a:r>
          </a:p>
          <a:p>
            <a:pPr marL="457200" lvl="1" indent="0">
              <a:buFontTx/>
              <a:buNone/>
              <a:defRPr/>
            </a:pPr>
            <a:r>
              <a:rPr lang="de-DE" dirty="0" smtClean="0"/>
              <a:t>	</a:t>
            </a:r>
            <a:r>
              <a:rPr lang="de-DE" dirty="0" err="1" smtClean="0"/>
              <a:t>Entwickl</a:t>
            </a:r>
            <a:r>
              <a:rPr lang="de-DE" dirty="0" smtClean="0"/>
              <a:t>.</a:t>
            </a:r>
          </a:p>
          <a:p>
            <a:pPr lvl="1">
              <a:buFontTx/>
              <a:buChar char="-"/>
              <a:defRPr/>
            </a:pPr>
            <a:r>
              <a:rPr lang="de-DE" dirty="0" smtClean="0"/>
              <a:t>Alltag an der</a:t>
            </a:r>
          </a:p>
          <a:p>
            <a:pPr marL="457200" lvl="1" indent="0">
              <a:buFontTx/>
              <a:buNone/>
              <a:defRPr/>
            </a:pPr>
            <a:r>
              <a:rPr lang="de-DE" dirty="0" smtClean="0"/>
              <a:t>	Peripherie</a:t>
            </a:r>
          </a:p>
          <a:p>
            <a:pPr marL="457200" lvl="1" indent="0">
              <a:buNone/>
              <a:defRPr/>
            </a:pPr>
            <a:r>
              <a:rPr lang="de-DE" altLang="de-DE" dirty="0" smtClean="0"/>
              <a:t>- Sprache</a:t>
            </a:r>
            <a:endParaRPr lang="de-DE" dirty="0" smtClean="0"/>
          </a:p>
          <a:p>
            <a:pPr>
              <a:defRPr/>
            </a:pPr>
            <a:endParaRPr lang="de-DE" dirty="0"/>
          </a:p>
        </p:txBody>
      </p:sp>
      <p:pic>
        <p:nvPicPr>
          <p:cNvPr id="5124" name="Grafik 5" descr="Landkarte der Steierm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258" y="2780927"/>
            <a:ext cx="5256979" cy="331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614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927257"/>
            <a:ext cx="6912768" cy="50290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7300" y="836712"/>
            <a:ext cx="7081083" cy="51922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7450" y="908720"/>
            <a:ext cx="7214950" cy="515913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805" y="836711"/>
            <a:ext cx="8219651" cy="529692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891499"/>
            <a:ext cx="7200799" cy="51007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814709"/>
            <a:ext cx="7200800" cy="5254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816975"/>
            <a:ext cx="7344816" cy="5249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0050" y="764704"/>
            <a:ext cx="7422350" cy="52989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16" y="764704"/>
            <a:ext cx="7416884" cy="53027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1536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2" indent="-342900"/>
            <a:r>
              <a:rPr lang="de-DE" altLang="de-DE" dirty="0" smtClean="0"/>
              <a:t>Transformationsprozesse</a:t>
            </a:r>
          </a:p>
          <a:p>
            <a:pPr marL="742950" lvl="2" indent="-342900"/>
            <a:r>
              <a:rPr lang="de-DE" altLang="de-DE" dirty="0" smtClean="0">
                <a:hlinkClick r:id="rId2"/>
              </a:rPr>
              <a:t>Publikation</a:t>
            </a:r>
            <a:endParaRPr lang="de-DE" altLang="de-DE" dirty="0" smtClean="0"/>
          </a:p>
          <a:p>
            <a:r>
              <a:rPr lang="de-DE" altLang="de-DE" dirty="0" smtClean="0"/>
              <a:t>Kultur			 ●Praxis</a:t>
            </a:r>
          </a:p>
          <a:p>
            <a:r>
              <a:rPr lang="de-DE" altLang="de-DE" dirty="0" smtClean="0"/>
              <a:t>Raum			 ●Soziale Unterschiede</a:t>
            </a:r>
          </a:p>
          <a:p>
            <a:r>
              <a:rPr lang="de-DE" altLang="de-DE" dirty="0" smtClean="0"/>
              <a:t>Alltag			 ●Identität</a:t>
            </a:r>
          </a:p>
          <a:p>
            <a:r>
              <a:rPr lang="de-DE" altLang="de-DE" dirty="0" smtClean="0"/>
              <a:t>Ethnizität		 ●Grenze</a:t>
            </a:r>
          </a:p>
          <a:p>
            <a:r>
              <a:rPr lang="de-DE" altLang="de-DE" dirty="0" smtClean="0"/>
              <a:t>Community Studies</a:t>
            </a:r>
          </a:p>
          <a:p>
            <a:r>
              <a:rPr lang="de-DE" altLang="de-DE" dirty="0" smtClean="0"/>
              <a:t>Kontinuität und Wandel</a:t>
            </a:r>
          </a:p>
          <a:p>
            <a:r>
              <a:rPr lang="de-DE" altLang="de-DE" dirty="0" smtClean="0"/>
              <a:t>Methoden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19459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altLang="de-DE" sz="2000" b="1" dirty="0" smtClean="0"/>
              <a:t>Literatur zur Vorlesung „Einführung in die </a:t>
            </a:r>
          </a:p>
          <a:p>
            <a:pPr marL="0" indent="0" algn="ctr">
              <a:buNone/>
            </a:pPr>
            <a:r>
              <a:rPr lang="de-DE" altLang="de-DE" sz="2000" b="1" dirty="0" smtClean="0"/>
              <a:t>Europäische Ethnologie“</a:t>
            </a:r>
            <a:r>
              <a:rPr lang="de-DE" altLang="de-DE" sz="2000" dirty="0" smtClean="0"/>
              <a:t> </a:t>
            </a:r>
          </a:p>
          <a:p>
            <a:r>
              <a:rPr lang="de-DE" altLang="de-DE" sz="2000" dirty="0" err="1" smtClean="0"/>
              <a:t>Bausinger</a:t>
            </a:r>
            <a:r>
              <a:rPr lang="de-DE" altLang="de-DE" sz="2000" dirty="0" smtClean="0"/>
              <a:t>, Hermann u.a.: Grundzüge der Volkskunde. Darmstadt </a:t>
            </a:r>
            <a:r>
              <a:rPr lang="de-DE" altLang="de-DE" sz="2000" baseline="30000" dirty="0" smtClean="0"/>
              <a:t>4</a:t>
            </a:r>
            <a:r>
              <a:rPr lang="de-DE" altLang="de-DE" sz="2000" dirty="0" smtClean="0"/>
              <a:t>1996.</a:t>
            </a:r>
          </a:p>
          <a:p>
            <a:r>
              <a:rPr lang="de-DE" altLang="de-DE" sz="2000" dirty="0" err="1" smtClean="0"/>
              <a:t>Bausinger</a:t>
            </a:r>
            <a:r>
              <a:rPr lang="de-DE" altLang="de-DE" sz="2000" dirty="0" smtClean="0"/>
              <a:t>, Hermann: Volkskunde. Von der Altertumsforschung zur Kulturanalyse. Tübingen 1979.</a:t>
            </a:r>
          </a:p>
          <a:p>
            <a:r>
              <a:rPr lang="de-DE" altLang="de-DE" sz="2000" dirty="0" smtClean="0"/>
              <a:t>Bourdieu, Pierre: Die feinen Unterschiede. Kritik der gesellschaftlichen Urteilskraft. Frankfurt am Main 1987 (</a:t>
            </a:r>
            <a:r>
              <a:rPr lang="de-DE" altLang="de-DE" sz="2000" baseline="30000" dirty="0" smtClean="0"/>
              <a:t>1</a:t>
            </a:r>
            <a:r>
              <a:rPr lang="de-DE" altLang="de-DE" sz="2000" dirty="0" smtClean="0"/>
              <a:t>1979).</a:t>
            </a:r>
          </a:p>
          <a:p>
            <a:r>
              <a:rPr lang="de-DE" altLang="de-DE" sz="2000" dirty="0" err="1" smtClean="0"/>
              <a:t>Brednich</a:t>
            </a:r>
            <a:r>
              <a:rPr lang="de-DE" altLang="de-DE" sz="2000" dirty="0" smtClean="0"/>
              <a:t>, Rolf W. (</a:t>
            </a:r>
            <a:r>
              <a:rPr lang="de-DE" altLang="de-DE" sz="2000" dirty="0" err="1" smtClean="0"/>
              <a:t>Hg</a:t>
            </a:r>
            <a:r>
              <a:rPr lang="de-DE" altLang="de-DE" sz="2000" dirty="0" smtClean="0"/>
              <a:t>.): </a:t>
            </a:r>
            <a:r>
              <a:rPr lang="de-DE" altLang="de-DE" sz="2000" dirty="0" err="1" smtClean="0"/>
              <a:t>Grundriß</a:t>
            </a:r>
            <a:r>
              <a:rPr lang="de-DE" altLang="de-DE" sz="2000" dirty="0" smtClean="0"/>
              <a:t> der Volkskunde. Einführung in die Forschungsfelder der Europäischen Ethnologie. Berlin </a:t>
            </a:r>
            <a:r>
              <a:rPr lang="de-DE" altLang="de-DE" sz="2000" baseline="30000" dirty="0" smtClean="0"/>
              <a:t>3</a:t>
            </a:r>
            <a:r>
              <a:rPr lang="de-DE" altLang="de-DE" sz="2000" dirty="0" smtClean="0"/>
              <a:t>2001. </a:t>
            </a:r>
          </a:p>
          <a:p>
            <a:r>
              <a:rPr lang="de-DE" altLang="de-DE" sz="2000" dirty="0" smtClean="0"/>
              <a:t>Geertz, Clifford: Dichte Beschreibung. Beiträge zum Verstehen kultureller Systeme. Frankfurt am Main </a:t>
            </a:r>
            <a:r>
              <a:rPr lang="de-DE" altLang="de-DE" sz="2000" baseline="30000" dirty="0" smtClean="0"/>
              <a:t>4</a:t>
            </a:r>
            <a:r>
              <a:rPr lang="de-DE" altLang="de-DE" sz="2000" dirty="0" smtClean="0"/>
              <a:t>1995.</a:t>
            </a:r>
          </a:p>
          <a:p>
            <a:r>
              <a:rPr lang="de-DE" altLang="de-DE" sz="2000" dirty="0" err="1" smtClean="0"/>
              <a:t>Gerndt</a:t>
            </a:r>
            <a:r>
              <a:rPr lang="de-DE" altLang="de-DE" sz="2000" dirty="0" smtClean="0"/>
              <a:t>, Helge (</a:t>
            </a:r>
            <a:r>
              <a:rPr lang="de-DE" altLang="de-DE" sz="2000" dirty="0" err="1" smtClean="0"/>
              <a:t>Hg</a:t>
            </a:r>
            <a:r>
              <a:rPr lang="de-DE" altLang="de-DE" sz="2000" dirty="0" smtClean="0"/>
              <a:t>.): Fach und Begriff „Volkskunde“ in der Diskussion. Darmstadt 1988.</a:t>
            </a:r>
          </a:p>
          <a:p>
            <a:r>
              <a:rPr lang="de-DE" altLang="de-DE" sz="2000" dirty="0" err="1" smtClean="0"/>
              <a:t>Gerndt</a:t>
            </a:r>
            <a:r>
              <a:rPr lang="de-DE" altLang="de-DE" sz="2000" dirty="0" smtClean="0"/>
              <a:t>, Helge: Studienskript Volkskunde. Eine Handreichung für Studierende. Münster u.a. </a:t>
            </a:r>
            <a:r>
              <a:rPr lang="de-DE" altLang="de-DE" sz="2000" baseline="30000" dirty="0" smtClean="0"/>
              <a:t>3</a:t>
            </a:r>
            <a:r>
              <a:rPr lang="de-DE" altLang="de-DE" sz="2000" dirty="0" smtClean="0"/>
              <a:t>1997.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z="2000" smtClean="0"/>
              <a:t>Göttsch, Silke, Albrecht Lehmann (Hg.): Methoden der Volkskunde. Positionen, Quellen, Arbeitsweisen der Europäischen Ethnologie. Berlin </a:t>
            </a:r>
            <a:r>
              <a:rPr lang="de-DE" altLang="de-DE" sz="2000" baseline="30000" smtClean="0"/>
              <a:t>2</a:t>
            </a:r>
            <a:r>
              <a:rPr lang="de-DE" altLang="de-DE" sz="2000" smtClean="0"/>
              <a:t>2006.</a:t>
            </a:r>
          </a:p>
          <a:p>
            <a:r>
              <a:rPr lang="de-DE" altLang="de-DE" sz="2000" smtClean="0"/>
              <a:t>Hess, Sabine/Johannes Moser/Maria Schwertl (Hg.): Europäisch-ethnologisches Forschen. Neue Methoden und Konzepte. Berlin: Reimer 2013.</a:t>
            </a:r>
          </a:p>
          <a:p>
            <a:r>
              <a:rPr lang="de-DE" altLang="de-DE" sz="2000" smtClean="0"/>
              <a:t>Kaschuba, Wolfgang: Einführung in die Europäische Ethnologie. München </a:t>
            </a:r>
            <a:r>
              <a:rPr lang="de-DE" altLang="de-DE" sz="2000" baseline="30000" smtClean="0"/>
              <a:t>2</a:t>
            </a:r>
            <a:r>
              <a:rPr lang="de-DE" altLang="de-DE" sz="2000" smtClean="0"/>
              <a:t>2003.</a:t>
            </a:r>
          </a:p>
          <a:p>
            <a:r>
              <a:rPr lang="de-DE" altLang="de-DE" sz="2000" smtClean="0"/>
              <a:t>Lindner, Rolf: Die Stunde der Cultural Studies. Wien 2000.</a:t>
            </a:r>
          </a:p>
          <a:p>
            <a:r>
              <a:rPr lang="de-DE" altLang="de-DE" sz="2000" smtClean="0"/>
              <a:t>Moser, Johannes: Volkskundliche Perspektiven. In: Zeitschrift für Volkskunde 104 (2008) II, S. 225-243.</a:t>
            </a:r>
          </a:p>
          <a:p>
            <a:r>
              <a:rPr lang="de-DE" altLang="de-DE" sz="2000" smtClean="0"/>
              <a:t>Warneken, Bernd Jürgen: Die Ethnographie popularer Kulturen. Eine Einführung. Wien, Köln, Weimar 2006.</a:t>
            </a:r>
          </a:p>
          <a:p>
            <a:r>
              <a:rPr lang="de-DE" altLang="de-DE" sz="2000" smtClean="0"/>
              <a:t>Weber-Kellermann, Andreas C. Bimmer, Siegfried Becker: Einführung in die Volks-kunde/Europäische Ethnologie. Eine Wissenschaftsgeschichte . Stuttgart, Weimar </a:t>
            </a:r>
            <a:r>
              <a:rPr lang="de-DE" altLang="de-DE" sz="2000" baseline="30000" smtClean="0"/>
              <a:t>3</a:t>
            </a:r>
            <a:r>
              <a:rPr lang="de-DE" altLang="de-DE" sz="2000" smtClean="0"/>
              <a:t>2003.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dirty="0"/>
              <a:t>Methoden (Beispiele)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Beispiel Film „</a:t>
            </a:r>
            <a:r>
              <a:rPr lang="de-DE" altLang="de-DE" dirty="0" err="1"/>
              <a:t>Kitchen</a:t>
            </a:r>
            <a:r>
              <a:rPr lang="de-DE" altLang="de-DE" dirty="0"/>
              <a:t> Stories</a:t>
            </a:r>
            <a:r>
              <a:rPr lang="de-DE" altLang="de-DE" dirty="0" smtClean="0"/>
              <a:t>“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Feldforschung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0070C0"/>
                </a:solidFill>
              </a:rPr>
              <a:t>Bronislaw Malinowski (1884-1942)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0070C0"/>
                </a:solidFill>
              </a:rPr>
              <a:t>Einstieg ins Feld</a:t>
            </a:r>
            <a:endParaRPr lang="de-DE" altLang="de-DE" dirty="0">
              <a:solidFill>
                <a:srgbClr val="0070C0"/>
              </a:solidFill>
            </a:endParaRPr>
          </a:p>
          <a:p>
            <a:pPr marL="342900" lvl="1" indent="-342900" eaLnBrk="1" hangingPunct="1">
              <a:lnSpc>
                <a:spcPct val="90000"/>
              </a:lnSpc>
              <a:buFontTx/>
              <a:buChar char="•"/>
            </a:pPr>
            <a:r>
              <a:rPr lang="de-DE" altLang="de-DE" sz="3200" dirty="0" smtClean="0"/>
              <a:t>Teilnehmende Beobachtung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0070C0"/>
                </a:solidFill>
              </a:rPr>
              <a:t>Beobachtungsprotokoll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0070C0"/>
                </a:solidFill>
              </a:rPr>
              <a:t>Feldtagebuch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de-DE" dirty="0">
                <a:solidFill>
                  <a:srgbClr val="0070C0"/>
                </a:solidFill>
              </a:rPr>
              <a:t>Schmidt-Lauber, Brigitta (2007): Feldforschung. Kulturanalyse durch teilnehmende Beobachtung. In: Göttsch, Silke; Lehmann, Albrecht (</a:t>
            </a:r>
            <a:r>
              <a:rPr lang="de-DE" dirty="0" err="1">
                <a:solidFill>
                  <a:srgbClr val="0070C0"/>
                </a:solidFill>
              </a:rPr>
              <a:t>Hg</a:t>
            </a:r>
            <a:r>
              <a:rPr lang="de-DE" dirty="0">
                <a:solidFill>
                  <a:srgbClr val="0070C0"/>
                </a:solidFill>
              </a:rPr>
              <a:t>.): Methoden der </a:t>
            </a:r>
            <a:r>
              <a:rPr lang="de-DE" dirty="0" smtClean="0">
                <a:solidFill>
                  <a:srgbClr val="0070C0"/>
                </a:solidFill>
              </a:rPr>
              <a:t>Volkskunde. Berlin</a:t>
            </a:r>
            <a:r>
              <a:rPr lang="de-DE" dirty="0">
                <a:solidFill>
                  <a:srgbClr val="0070C0"/>
                </a:solidFill>
              </a:rPr>
              <a:t>, S. 219-248.</a:t>
            </a:r>
            <a:endParaRPr lang="de-DE" altLang="de-DE" dirty="0" smtClean="0">
              <a:solidFill>
                <a:srgbClr val="0070C0"/>
              </a:solidFill>
            </a:endParaRPr>
          </a:p>
          <a:p>
            <a:pPr marL="742950" lvl="2" indent="-342900" eaLnBrk="1" hangingPunct="1">
              <a:lnSpc>
                <a:spcPct val="90000"/>
              </a:lnSpc>
            </a:pPr>
            <a:endParaRPr lang="de-DE" altLang="de-DE" dirty="0" smtClean="0"/>
          </a:p>
          <a:p>
            <a:pPr marL="0" indent="0">
              <a:buNone/>
            </a:pPr>
            <a:endParaRPr lang="de-DE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6269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eaLnBrk="1" hangingPunct="1">
              <a:lnSpc>
                <a:spcPct val="90000"/>
              </a:lnSpc>
              <a:buFontTx/>
              <a:buChar char="•"/>
            </a:pPr>
            <a:r>
              <a:rPr lang="de-DE" altLang="de-DE" sz="3200" dirty="0"/>
              <a:t>Interviews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>
                <a:solidFill>
                  <a:srgbClr val="FF0000"/>
                </a:solidFill>
              </a:rPr>
              <a:t>Biografisches Interview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>
                <a:solidFill>
                  <a:srgbClr val="FF0000"/>
                </a:solidFill>
              </a:rPr>
              <a:t>Narratives Interview (kann ein </a:t>
            </a:r>
            <a:r>
              <a:rPr lang="de-DE" altLang="de-DE" dirty="0" err="1">
                <a:solidFill>
                  <a:srgbClr val="FF0000"/>
                </a:solidFill>
              </a:rPr>
              <a:t>biogr</a:t>
            </a:r>
            <a:r>
              <a:rPr lang="de-DE" altLang="de-DE" dirty="0">
                <a:solidFill>
                  <a:srgbClr val="FF0000"/>
                </a:solidFill>
              </a:rPr>
              <a:t>. Int. </a:t>
            </a:r>
            <a:r>
              <a:rPr lang="de-DE" altLang="de-DE" dirty="0" smtClean="0">
                <a:solidFill>
                  <a:srgbClr val="FF0000"/>
                </a:solidFill>
              </a:rPr>
              <a:t>sein</a:t>
            </a:r>
            <a:r>
              <a:rPr lang="de-DE" altLang="de-DE" dirty="0">
                <a:solidFill>
                  <a:srgbClr val="FF0000"/>
                </a:solidFill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FF0000"/>
                </a:solidFill>
              </a:rPr>
              <a:t>Tiefeninterview</a:t>
            </a:r>
            <a:endParaRPr lang="de-DE" altLang="de-DE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>
                <a:solidFill>
                  <a:srgbClr val="FF0000"/>
                </a:solidFill>
              </a:rPr>
              <a:t>Problemzentriertes </a:t>
            </a:r>
            <a:r>
              <a:rPr lang="de-DE" altLang="de-DE" dirty="0" smtClean="0">
                <a:solidFill>
                  <a:srgbClr val="FF0000"/>
                </a:solidFill>
              </a:rPr>
              <a:t>Interview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FF0000"/>
                </a:solidFill>
              </a:rPr>
              <a:t>Expertengespräche</a:t>
            </a:r>
            <a:endParaRPr lang="de-DE" altLang="de-DE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FF0000"/>
                </a:solidFill>
              </a:rPr>
              <a:t>Gruppendiskussion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Schmidt-Lauber, Brigitta (2001): Das qualitative Interview oder: Die Kunst des Reden Lassens. In: Göttsch, Silke; Lehmann, Albrecht (</a:t>
            </a:r>
            <a:r>
              <a:rPr lang="de-DE" sz="2400" dirty="0" err="1">
                <a:solidFill>
                  <a:srgbClr val="FF0000"/>
                </a:solidFill>
              </a:rPr>
              <a:t>Hg</a:t>
            </a:r>
            <a:r>
              <a:rPr lang="de-DE" sz="2400" dirty="0">
                <a:solidFill>
                  <a:srgbClr val="FF0000"/>
                </a:solidFill>
              </a:rPr>
              <a:t>.): Methoden der Volkskunde. Berlin, S. 165-186.  </a:t>
            </a:r>
          </a:p>
          <a:p>
            <a:pPr lvl="1" eaLnBrk="1" hangingPunct="1">
              <a:lnSpc>
                <a:spcPct val="90000"/>
              </a:lnSpc>
            </a:pPr>
            <a:endParaRPr lang="de-DE" altLang="de-DE" sz="2400" dirty="0"/>
          </a:p>
          <a:p>
            <a:pPr lvl="1" eaLnBrk="1" hangingPunct="1">
              <a:lnSpc>
                <a:spcPct val="90000"/>
              </a:lnSpc>
            </a:pPr>
            <a:endParaRPr lang="de-DE" altLang="de-DE" dirty="0" smtClean="0"/>
          </a:p>
          <a:p>
            <a:pPr lvl="1" eaLnBrk="1" hangingPunct="1">
              <a:lnSpc>
                <a:spcPct val="90000"/>
              </a:lnSpc>
            </a:pPr>
            <a:endParaRPr lang="de-DE" altLang="de-DE" dirty="0" smtClean="0"/>
          </a:p>
          <a:p>
            <a:pPr marL="0" indent="0">
              <a:buNone/>
            </a:pPr>
            <a:endParaRPr lang="de-DE" altLang="de-DE" sz="2000" dirty="0"/>
          </a:p>
          <a:p>
            <a:pPr marL="0" indent="0">
              <a:buNone/>
            </a:pPr>
            <a:endParaRPr lang="de-DE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402716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dirty="0"/>
              <a:t>Historisch-archivalische </a:t>
            </a:r>
            <a:r>
              <a:rPr lang="de-DE" altLang="de-DE" dirty="0" smtClean="0"/>
              <a:t>Methoden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92D050"/>
                </a:solidFill>
              </a:rPr>
              <a:t>Historische Anthropologie/Ethnografie</a:t>
            </a:r>
            <a:endParaRPr lang="de-DE" altLang="de-DE" dirty="0">
              <a:solidFill>
                <a:srgbClr val="92D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Medienanalyse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Kartierungen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Film und </a:t>
            </a:r>
            <a:r>
              <a:rPr lang="de-DE" altLang="de-DE" dirty="0" smtClean="0"/>
              <a:t>Fotografie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92D050"/>
                </a:solidFill>
              </a:rPr>
              <a:t>Methode und/oder Repräsentationsmedium</a:t>
            </a:r>
            <a:endParaRPr lang="de-DE" altLang="de-DE" dirty="0">
              <a:solidFill>
                <a:srgbClr val="92D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Kulturanalyse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 err="1" smtClean="0"/>
              <a:t>Grounded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Theory</a:t>
            </a:r>
            <a:endParaRPr lang="de-DE" altLang="de-DE" dirty="0" smtClean="0"/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Hermeneutische Wissenssoziologie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Diskursanalyse</a:t>
            </a:r>
          </a:p>
        </p:txBody>
      </p:sp>
    </p:spTree>
    <p:extLst>
      <p:ext uri="{BB962C8B-B14F-4D97-AF65-F5344CB8AC3E}">
        <p14:creationId xmlns:p14="http://schemas.microsoft.com/office/powerpoint/2010/main" val="62359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542</Words>
  <Application>Microsoft Office PowerPoint</Application>
  <PresentationFormat>Bildschirmpräsentation (4:3)</PresentationFormat>
  <Paragraphs>137</Paragraphs>
  <Slides>21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Stadtanthropologische Perspektiven gelayoutet</vt:lpstr>
      <vt:lpstr>Einführung in die Europäische Ethnologie</vt:lpstr>
      <vt:lpstr>Einführung in die Europäische Ethnologie    2            </vt:lpstr>
      <vt:lpstr>PowerPoint-Präsentation</vt:lpstr>
      <vt:lpstr>PowerPoint-Präsentation</vt:lpstr>
      <vt:lpstr>Einführung in die Europäische Ethnologie        5  </vt:lpstr>
      <vt:lpstr>Einführung in die Europäische Ethnologie   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  <vt:lpstr>Einführung in die Europäische Ethnologie    21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Alex</cp:lastModifiedBy>
  <cp:revision>123</cp:revision>
  <dcterms:created xsi:type="dcterms:W3CDTF">2010-04-27T10:38:34Z</dcterms:created>
  <dcterms:modified xsi:type="dcterms:W3CDTF">2014-10-14T09:16:32Z</dcterms:modified>
</cp:coreProperties>
</file>