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9" r:id="rId2"/>
    <p:sldId id="368" r:id="rId3"/>
    <p:sldId id="369" r:id="rId4"/>
    <p:sldId id="372" r:id="rId5"/>
    <p:sldId id="371" r:id="rId6"/>
    <p:sldId id="373" r:id="rId7"/>
    <p:sldId id="374" r:id="rId8"/>
    <p:sldId id="375" r:id="rId9"/>
    <p:sldId id="376" r:id="rId10"/>
    <p:sldId id="377" r:id="rId11"/>
    <p:sldId id="378" r:id="rId12"/>
    <p:sldId id="379" r:id="rId13"/>
    <p:sldId id="380" r:id="rId14"/>
    <p:sldId id="381" r:id="rId15"/>
    <p:sldId id="382" r:id="rId16"/>
    <p:sldId id="383" r:id="rId17"/>
    <p:sldId id="384" r:id="rId18"/>
    <p:sldId id="385" r:id="rId19"/>
    <p:sldId id="386" r:id="rId20"/>
    <p:sldId id="387" r:id="rId21"/>
    <p:sldId id="388" r:id="rId2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06" autoAdjust="0"/>
    <p:restoredTop sz="86364" autoAdjust="0"/>
  </p:normalViewPr>
  <p:slideViewPr>
    <p:cSldViewPr>
      <p:cViewPr>
        <p:scale>
          <a:sx n="97" d="100"/>
          <a:sy n="97" d="100"/>
        </p:scale>
        <p:origin x="-11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de-DE"/>
              <a:t>Einführung in die Europäische Ethnologie</a:t>
            </a:r>
          </a:p>
        </p:txBody>
      </p:sp>
      <p:sp>
        <p:nvSpPr>
          <p:cNvPr id="71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88CC8029-6651-41E7-BD79-83F8A0A7F58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47642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de-DE"/>
              <a:t>Einführung in die Europäische Ethnologie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6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F71A9012-09EB-4E35-BA35-2F92B426D10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37077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de-DE" altLang="de-DE" smtClean="0"/>
              <a:t>Einführung in die Europäische Ethnologie</a:t>
            </a:r>
          </a:p>
        </p:txBody>
      </p:sp>
      <p:sp>
        <p:nvSpPr>
          <p:cNvPr id="97283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D566DE00-6222-4473-AD55-AEFC34220D49}" type="slidenum">
              <a:rPr lang="de-DE" altLang="de-DE" smtClean="0"/>
              <a:pPr eaLnBrk="1" hangingPunct="1">
                <a:spcBef>
                  <a:spcPct val="0"/>
                </a:spcBef>
                <a:defRPr/>
              </a:pPr>
              <a:t>1</a:t>
            </a:fld>
            <a:endParaRPr lang="de-DE" altLang="de-DE" smtClean="0"/>
          </a:p>
        </p:txBody>
      </p:sp>
      <p:sp>
        <p:nvSpPr>
          <p:cNvPr id="1136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1691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6105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9903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95288" y="765175"/>
            <a:ext cx="4033837" cy="5360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81525" y="765175"/>
            <a:ext cx="4033838" cy="5360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2696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7469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0058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7544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1447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8399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2635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61138" y="260350"/>
            <a:ext cx="2054225" cy="586581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95288" y="260350"/>
            <a:ext cx="6013450" cy="586581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63438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8220075" cy="34607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395288" y="765175"/>
            <a:ext cx="4033837" cy="5360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81525" y="765175"/>
            <a:ext cx="4033838" cy="5360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535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260350"/>
            <a:ext cx="82200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Einführung in die Europäische Ethnologie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765175"/>
            <a:ext cx="8220075" cy="536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Organisatorisches:</a:t>
            </a:r>
          </a:p>
          <a:p>
            <a:pPr lvl="1"/>
            <a:r>
              <a:rPr lang="de-DE" altLang="de-DE" smtClean="0"/>
              <a:t>Vorlesungstermine: 19.4., 26.4., 3.5., 10.5., 17.5., 7.6., 14. 6., 21. 6., 28.6., 5.7., 12. 7. und 19.7.</a:t>
            </a:r>
          </a:p>
          <a:p>
            <a:pPr lvl="1"/>
            <a:r>
              <a:rPr lang="de-DE" altLang="de-DE" smtClean="0"/>
              <a:t>Der Termin am 31.5. entfällt</a:t>
            </a:r>
          </a:p>
          <a:p>
            <a:pPr lvl="1"/>
            <a:r>
              <a:rPr lang="de-DE" altLang="de-DE" smtClean="0"/>
              <a:t>Prüfung (wer eine benötigt): 25. Juli 2010 –Zeit und Ort rechtzeitig auf der Institutshome-page (http://www.volkskunde.uni-muenchen. de/index.html) oder im Sekretariat erfragen.</a:t>
            </a:r>
          </a:p>
          <a:p>
            <a:pPr lvl="0"/>
            <a:r>
              <a:rPr lang="de-DE" altLang="de-DE" smtClean="0"/>
              <a:t>Seminarkarte!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5288" y="6237288"/>
            <a:ext cx="8220075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" name="Line 7"/>
          <p:cNvSpPr>
            <a:spLocks noChangeShapeType="1"/>
          </p:cNvSpPr>
          <p:nvPr/>
        </p:nvSpPr>
        <p:spPr bwMode="auto">
          <a:xfrm>
            <a:off x="323850" y="692150"/>
            <a:ext cx="8496300" cy="0"/>
          </a:xfrm>
          <a:prstGeom prst="line">
            <a:avLst/>
          </a:prstGeom>
          <a:noFill/>
          <a:ln w="25400">
            <a:solidFill>
              <a:srgbClr val="8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30" name="Rectangle 8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solidFill>
            <a:srgbClr val="808000"/>
          </a:solidFill>
          <a:ln w="25400">
            <a:solidFill>
              <a:srgbClr val="808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de-DE" altLang="de-DE"/>
          </a:p>
        </p:txBody>
      </p:sp>
      <p:sp>
        <p:nvSpPr>
          <p:cNvPr id="1031" name="Line 9"/>
          <p:cNvSpPr>
            <a:spLocks noChangeShapeType="1"/>
          </p:cNvSpPr>
          <p:nvPr/>
        </p:nvSpPr>
        <p:spPr bwMode="auto">
          <a:xfrm>
            <a:off x="323850" y="6165850"/>
            <a:ext cx="8351838" cy="0"/>
          </a:xfrm>
          <a:prstGeom prst="line">
            <a:avLst/>
          </a:prstGeom>
          <a:noFill/>
          <a:ln w="25400">
            <a:solidFill>
              <a:srgbClr val="8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g2A4g93k0E8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908050"/>
            <a:ext cx="7772400" cy="2692400"/>
          </a:xfrm>
        </p:spPr>
        <p:txBody>
          <a:bodyPr/>
          <a:lstStyle/>
          <a:p>
            <a:pPr algn="ctr" eaLnBrk="1" hangingPunct="1"/>
            <a:r>
              <a:rPr lang="de-DE" altLang="de-DE" sz="4800" b="1" dirty="0" smtClean="0"/>
              <a:t>Einführung in die Europäische Ethnologie</a:t>
            </a:r>
          </a:p>
        </p:txBody>
      </p:sp>
      <p:sp>
        <p:nvSpPr>
          <p:cNvPr id="205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de-DE" altLang="de-DE" smtClean="0"/>
          </a:p>
          <a:p>
            <a:pPr eaLnBrk="1" hangingPunct="1"/>
            <a:endParaRPr lang="de-DE" altLang="de-DE" smtClean="0"/>
          </a:p>
        </p:txBody>
      </p:sp>
      <p:sp>
        <p:nvSpPr>
          <p:cNvPr id="2052" name="Rectangle 6"/>
          <p:cNvSpPr>
            <a:spLocks noChangeArrowheads="1"/>
          </p:cNvSpPr>
          <p:nvPr/>
        </p:nvSpPr>
        <p:spPr bwMode="auto">
          <a:xfrm>
            <a:off x="2268538" y="4437063"/>
            <a:ext cx="4572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 dirty="0"/>
              <a:t>WS </a:t>
            </a:r>
            <a:r>
              <a:rPr lang="de-DE" altLang="de-DE" sz="2400" b="1" dirty="0" smtClean="0"/>
              <a:t>2014/15</a:t>
            </a:r>
            <a:endParaRPr lang="de-DE" altLang="de-DE" sz="24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 dirty="0"/>
              <a:t>Prof. Dr. Johannes Moser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Geschichte der Volkskunde</a:t>
            </a:r>
          </a:p>
          <a:p>
            <a:r>
              <a:rPr lang="de-DE" altLang="de-DE" dirty="0" smtClean="0"/>
              <a:t>Frühe Belege (spätes 18. Jahrhundert)</a:t>
            </a:r>
          </a:p>
          <a:p>
            <a:r>
              <a:rPr lang="de-DE" altLang="de-DE" dirty="0" smtClean="0"/>
              <a:t>Aufklärung</a:t>
            </a:r>
          </a:p>
          <a:p>
            <a:r>
              <a:rPr lang="de-DE" altLang="de-DE" dirty="0" smtClean="0"/>
              <a:t>Statistik</a:t>
            </a:r>
          </a:p>
          <a:p>
            <a:pPr lvl="1"/>
            <a:r>
              <a:rPr lang="de-DE" altLang="de-DE" dirty="0" smtClean="0">
                <a:solidFill>
                  <a:srgbClr val="FF0000"/>
                </a:solidFill>
              </a:rPr>
              <a:t>Gottfried </a:t>
            </a:r>
            <a:r>
              <a:rPr lang="de-DE" altLang="de-DE" dirty="0" err="1" smtClean="0">
                <a:solidFill>
                  <a:srgbClr val="FF0000"/>
                </a:solidFill>
              </a:rPr>
              <a:t>Achenwall</a:t>
            </a:r>
            <a:r>
              <a:rPr lang="de-DE" altLang="de-DE" dirty="0" smtClean="0">
                <a:solidFill>
                  <a:srgbClr val="FF0000"/>
                </a:solidFill>
              </a:rPr>
              <a:t> (1719-1722)</a:t>
            </a:r>
          </a:p>
          <a:p>
            <a:pPr lvl="1"/>
            <a:r>
              <a:rPr lang="de-DE" altLang="de-DE" dirty="0" smtClean="0">
                <a:solidFill>
                  <a:srgbClr val="FF0000"/>
                </a:solidFill>
              </a:rPr>
              <a:t>August Ludwig von </a:t>
            </a:r>
            <a:r>
              <a:rPr lang="de-DE" altLang="de-DE" dirty="0" err="1" smtClean="0">
                <a:solidFill>
                  <a:srgbClr val="FF0000"/>
                </a:solidFill>
              </a:rPr>
              <a:t>Schlözer</a:t>
            </a:r>
            <a:r>
              <a:rPr lang="de-DE" altLang="de-DE" dirty="0" smtClean="0">
                <a:solidFill>
                  <a:srgbClr val="FF0000"/>
                </a:solidFill>
              </a:rPr>
              <a:t> (1735-1809)</a:t>
            </a:r>
          </a:p>
          <a:p>
            <a:r>
              <a:rPr lang="de-DE" altLang="de-DE" dirty="0" smtClean="0"/>
              <a:t>Geografie und Geschichte</a:t>
            </a:r>
          </a:p>
          <a:p>
            <a:pPr lvl="1"/>
            <a:r>
              <a:rPr lang="de-DE" altLang="de-DE" dirty="0" smtClean="0">
                <a:solidFill>
                  <a:srgbClr val="FF0000"/>
                </a:solidFill>
              </a:rPr>
              <a:t>Johann Christoph </a:t>
            </a:r>
            <a:r>
              <a:rPr lang="de-DE" altLang="de-DE" dirty="0" err="1" smtClean="0">
                <a:solidFill>
                  <a:srgbClr val="FF0000"/>
                </a:solidFill>
              </a:rPr>
              <a:t>Gatterer</a:t>
            </a:r>
            <a:endParaRPr lang="de-DE" altLang="de-DE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1225328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3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Nationalcharakter</a:t>
            </a:r>
          </a:p>
          <a:p>
            <a:r>
              <a:rPr lang="de-DE" altLang="de-DE" dirty="0" smtClean="0"/>
              <a:t>Johann </a:t>
            </a:r>
            <a:r>
              <a:rPr lang="de-DE" altLang="de-DE" dirty="0" err="1" smtClean="0"/>
              <a:t>Gotffried</a:t>
            </a:r>
            <a:r>
              <a:rPr lang="de-DE" altLang="de-DE" dirty="0" smtClean="0"/>
              <a:t> Herder (1744-1803)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„Ideen zur Philosophie der Geschichte der Menschheit“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Volksseele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Volksdichtung und Volkslieder</a:t>
            </a:r>
            <a:endParaRPr lang="de-DE" altLang="de-DE" dirty="0">
              <a:solidFill>
                <a:srgbClr val="0070C0"/>
              </a:solidFill>
            </a:endParaRPr>
          </a:p>
          <a:p>
            <a:r>
              <a:rPr lang="de-DE" altLang="de-DE" dirty="0" smtClean="0"/>
              <a:t>Romantik</a:t>
            </a:r>
          </a:p>
          <a:p>
            <a:r>
              <a:rPr lang="de-DE" altLang="de-DE" dirty="0" err="1" smtClean="0"/>
              <a:t>Kameralismus</a:t>
            </a:r>
            <a:endParaRPr lang="de-DE" altLang="de-DE" dirty="0" smtClean="0"/>
          </a:p>
          <a:p>
            <a:r>
              <a:rPr lang="de-DE" altLang="de-DE" dirty="0" smtClean="0"/>
              <a:t>Nationalromantik</a:t>
            </a:r>
          </a:p>
        </p:txBody>
      </p:sp>
    </p:spTree>
    <p:extLst>
      <p:ext uri="{BB962C8B-B14F-4D97-AF65-F5344CB8AC3E}">
        <p14:creationId xmlns:p14="http://schemas.microsoft.com/office/powerpoint/2010/main" val="1960678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4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25924" y="836712"/>
            <a:ext cx="4090292" cy="5131957"/>
          </a:xfr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Johann Gottfried Herder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52289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5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Wilhelm Heinrich Riehl (1823-1897)</a:t>
            </a:r>
          </a:p>
          <a:p>
            <a:r>
              <a:rPr lang="de-DE" altLang="de-DE" dirty="0" smtClean="0"/>
              <a:t>Theologe, Staatwissenschaftler, Statistiker und Kulturhistoriker</a:t>
            </a:r>
          </a:p>
          <a:p>
            <a:r>
              <a:rPr lang="de-DE" altLang="de-DE" dirty="0" smtClean="0"/>
              <a:t>Naturgeschichte des Volkes</a:t>
            </a:r>
          </a:p>
          <a:p>
            <a:r>
              <a:rPr lang="de-DE" altLang="de-DE" dirty="0" smtClean="0"/>
              <a:t>„Volkskunde als Wissenschaft“ 1858</a:t>
            </a:r>
          </a:p>
          <a:p>
            <a:r>
              <a:rPr lang="de-DE" altLang="de-DE" dirty="0" smtClean="0"/>
              <a:t>Stamm, Sitte, Sprache, Siedlung</a:t>
            </a:r>
          </a:p>
          <a:p>
            <a:r>
              <a:rPr lang="de-DE" altLang="de-DE" dirty="0" smtClean="0"/>
              <a:t>Bedeutung der Nation</a:t>
            </a:r>
          </a:p>
          <a:p>
            <a:r>
              <a:rPr lang="de-DE" altLang="de-DE" dirty="0" smtClean="0"/>
              <a:t>Familie</a:t>
            </a:r>
          </a:p>
          <a:p>
            <a:r>
              <a:rPr lang="de-DE" altLang="de-DE" dirty="0" smtClean="0"/>
              <a:t>Tradition und Wandel</a:t>
            </a:r>
          </a:p>
        </p:txBody>
      </p:sp>
    </p:spTree>
    <p:extLst>
      <p:ext uri="{BB962C8B-B14F-4D97-AF65-F5344CB8AC3E}">
        <p14:creationId xmlns:p14="http://schemas.microsoft.com/office/powerpoint/2010/main" val="3158702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6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02312" y="836712"/>
            <a:ext cx="4185911" cy="5192959"/>
          </a:xfr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Wilhelm Heinrich Riehl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195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7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Ludwig Achim von Arnim (1781-1831)</a:t>
            </a:r>
          </a:p>
          <a:p>
            <a:pPr marL="0" indent="0">
              <a:buNone/>
            </a:pPr>
            <a:r>
              <a:rPr lang="de-DE" altLang="de-DE" dirty="0" smtClean="0"/>
              <a:t>Clemens Brentano </a:t>
            </a:r>
            <a:r>
              <a:rPr lang="de-DE" altLang="de-DE" dirty="0"/>
              <a:t>(1778-1842)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„Des Knaben Wunderhorn“</a:t>
            </a:r>
            <a:endParaRPr lang="de-DE" altLang="de-DE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de-DE" altLang="de-DE" dirty="0" smtClean="0"/>
              <a:t>Jacob und Wilhelm Grimm</a:t>
            </a:r>
          </a:p>
          <a:p>
            <a:pPr marL="0" indent="0">
              <a:buNone/>
            </a:pPr>
            <a:r>
              <a:rPr lang="de-DE" altLang="de-DE" sz="2800" dirty="0" smtClean="0"/>
              <a:t>(1785-1863 und 1786-1859)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Altertumskunde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Kinder- und Hausmärchen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Deutsche Sagen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Volkspoesie und Volksgeist</a:t>
            </a:r>
          </a:p>
        </p:txBody>
      </p:sp>
    </p:spTree>
    <p:extLst>
      <p:ext uri="{BB962C8B-B14F-4D97-AF65-F5344CB8AC3E}">
        <p14:creationId xmlns:p14="http://schemas.microsoft.com/office/powerpoint/2010/main" val="2526204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8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Friedrich Ludwig Jahn (1778-1852)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Gründer der deutschen Turnbewegung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„Deutsches </a:t>
            </a:r>
            <a:r>
              <a:rPr lang="de-DE" altLang="de-DE" dirty="0" err="1" smtClean="0">
                <a:solidFill>
                  <a:srgbClr val="0070C0"/>
                </a:solidFill>
              </a:rPr>
              <a:t>Volksthum</a:t>
            </a:r>
            <a:r>
              <a:rPr lang="de-DE" altLang="de-DE" dirty="0" smtClean="0">
                <a:solidFill>
                  <a:srgbClr val="0070C0"/>
                </a:solidFill>
              </a:rPr>
              <a:t>“ (1810)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Erziehung zur nationalen Einheit</a:t>
            </a:r>
          </a:p>
          <a:p>
            <a:pPr marL="0" indent="0">
              <a:buNone/>
            </a:pPr>
            <a:r>
              <a:rPr lang="de-DE" altLang="de-DE" dirty="0" smtClean="0"/>
              <a:t>Wilhelm Mannhardt (1831-1880)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Mythologie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„Wald- und Feldkulte“</a:t>
            </a:r>
          </a:p>
          <a:p>
            <a:pPr marL="0" indent="0">
              <a:buNone/>
            </a:pPr>
            <a:r>
              <a:rPr lang="de-DE" altLang="de-DE" dirty="0" smtClean="0"/>
              <a:t>Adolf Bastian (1826-1905)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„Elementargedanken der Menschheit“</a:t>
            </a:r>
          </a:p>
        </p:txBody>
      </p:sp>
    </p:spTree>
    <p:extLst>
      <p:ext uri="{BB962C8B-B14F-4D97-AF65-F5344CB8AC3E}">
        <p14:creationId xmlns:p14="http://schemas.microsoft.com/office/powerpoint/2010/main" val="3822091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9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Geschichts- und Altertumsvereine</a:t>
            </a:r>
          </a:p>
          <a:p>
            <a:pPr marL="0" indent="0">
              <a:buNone/>
            </a:pPr>
            <a:r>
              <a:rPr lang="de-DE" altLang="de-DE" dirty="0" smtClean="0"/>
              <a:t>„Gesamtverein der deutschen Geschichts- und Altertumsvereine“ (1852)</a:t>
            </a:r>
          </a:p>
          <a:p>
            <a:pPr marL="0" indent="0">
              <a:buNone/>
            </a:pPr>
            <a:r>
              <a:rPr lang="de-DE" altLang="de-DE" dirty="0" smtClean="0"/>
              <a:t>Germanisches Nationalmuseum Nürnberg (1852)</a:t>
            </a:r>
          </a:p>
          <a:p>
            <a:pPr marL="0" indent="0">
              <a:buNone/>
            </a:pPr>
            <a:r>
              <a:rPr lang="de-DE" altLang="de-DE" dirty="0" smtClean="0"/>
              <a:t>Karl Weinhold (1832-1901)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„Berliner Verein für Volkskunde“ (1890)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Zeitschrift für Volkskunde (1891)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Umfassendes Forschungsprogramm</a:t>
            </a:r>
          </a:p>
        </p:txBody>
      </p:sp>
    </p:spTree>
    <p:extLst>
      <p:ext uri="{BB962C8B-B14F-4D97-AF65-F5344CB8AC3E}">
        <p14:creationId xmlns:p14="http://schemas.microsoft.com/office/powerpoint/2010/main" val="3175255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10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Volkswirtschaftslehre: Historische Schule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Gustav </a:t>
            </a:r>
            <a:r>
              <a:rPr lang="de-DE" altLang="de-DE" dirty="0" err="1" smtClean="0">
                <a:solidFill>
                  <a:srgbClr val="0070C0"/>
                </a:solidFill>
              </a:rPr>
              <a:t>Schmoller</a:t>
            </a:r>
            <a:r>
              <a:rPr lang="de-DE" altLang="de-DE" dirty="0" smtClean="0">
                <a:solidFill>
                  <a:srgbClr val="0070C0"/>
                </a:solidFill>
              </a:rPr>
              <a:t> (1838-1917)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Karl Bücher (1847-1930)</a:t>
            </a:r>
          </a:p>
          <a:p>
            <a:r>
              <a:rPr lang="de-DE" altLang="de-DE" dirty="0" smtClean="0"/>
              <a:t>Soziale Frage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Rudolf Virchow (1821-1902)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Karl Marx (1818-1883)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Friedrich Engels (1820-1895)</a:t>
            </a:r>
          </a:p>
          <a:p>
            <a:r>
              <a:rPr lang="de-DE" altLang="de-DE" dirty="0" smtClean="0"/>
              <a:t>Gemeinschaft und Gesellschaft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Ferdinand Tönnies (1855-1936)</a:t>
            </a:r>
          </a:p>
        </p:txBody>
      </p:sp>
    </p:spTree>
    <p:extLst>
      <p:ext uri="{BB962C8B-B14F-4D97-AF65-F5344CB8AC3E}">
        <p14:creationId xmlns:p14="http://schemas.microsoft.com/office/powerpoint/2010/main" val="4168664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11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de-DE" altLang="de-DE" dirty="0" smtClean="0"/>
              <a:t>Volkskunde zu Beginn des 20. Jahrhunderts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de-DE" altLang="de-DE" dirty="0" smtClean="0"/>
              <a:t>Nationalistischer Zugang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de-DE" altLang="de-DE" dirty="0" smtClean="0"/>
              <a:t>Psychologische versus historische Zugänge</a:t>
            </a:r>
          </a:p>
          <a:p>
            <a:pPr marL="914400" lvl="1" indent="-514350">
              <a:spcBef>
                <a:spcPts val="600"/>
              </a:spcBef>
            </a:pPr>
            <a:r>
              <a:rPr lang="de-DE" altLang="de-DE" dirty="0" smtClean="0">
                <a:solidFill>
                  <a:srgbClr val="FF0000"/>
                </a:solidFill>
              </a:rPr>
              <a:t>Volksseele als kollektive Gesamtheit</a:t>
            </a:r>
          </a:p>
          <a:p>
            <a:pPr marL="914400" lvl="1" indent="-514350">
              <a:spcBef>
                <a:spcPts val="600"/>
              </a:spcBef>
            </a:pPr>
            <a:r>
              <a:rPr lang="de-DE" altLang="de-DE" dirty="0" smtClean="0">
                <a:solidFill>
                  <a:srgbClr val="FF0000"/>
                </a:solidFill>
              </a:rPr>
              <a:t>„Mutterboden der Kulturnation“ (Albrecht Dieterich, 1866-1908)</a:t>
            </a:r>
          </a:p>
          <a:p>
            <a:pPr marL="914400" lvl="1" indent="-514350">
              <a:spcBef>
                <a:spcPts val="600"/>
              </a:spcBef>
            </a:pPr>
            <a:r>
              <a:rPr lang="de-DE" altLang="de-DE" dirty="0" smtClean="0">
                <a:solidFill>
                  <a:srgbClr val="FF0000"/>
                </a:solidFill>
              </a:rPr>
              <a:t>„</a:t>
            </a:r>
            <a:r>
              <a:rPr lang="de-DE" altLang="de-DE" dirty="0" err="1" smtClean="0">
                <a:solidFill>
                  <a:srgbClr val="FF0000"/>
                </a:solidFill>
              </a:rPr>
              <a:t>vulgus</a:t>
            </a:r>
            <a:r>
              <a:rPr lang="de-DE" altLang="de-DE" dirty="0" smtClean="0">
                <a:solidFill>
                  <a:srgbClr val="FF0000"/>
                </a:solidFill>
              </a:rPr>
              <a:t> in </a:t>
            </a:r>
            <a:r>
              <a:rPr lang="de-DE" altLang="de-DE" dirty="0" err="1" smtClean="0">
                <a:solidFill>
                  <a:srgbClr val="FF0000"/>
                </a:solidFill>
              </a:rPr>
              <a:t>populo</a:t>
            </a:r>
            <a:r>
              <a:rPr lang="de-DE" altLang="de-DE" dirty="0" smtClean="0">
                <a:solidFill>
                  <a:srgbClr val="FF0000"/>
                </a:solidFill>
              </a:rPr>
              <a:t>“ (Eduard Hoffmann-Krayer, 1864-1936)</a:t>
            </a:r>
          </a:p>
          <a:p>
            <a:pPr marL="914400" lvl="1" indent="-514350">
              <a:spcBef>
                <a:spcPts val="600"/>
              </a:spcBef>
            </a:pPr>
            <a:r>
              <a:rPr lang="de-DE" altLang="de-DE" dirty="0" smtClean="0">
                <a:solidFill>
                  <a:srgbClr val="FF0000"/>
                </a:solidFill>
              </a:rPr>
              <a:t>Triebgebundenheit des Menschen (Adolf </a:t>
            </a:r>
            <a:r>
              <a:rPr lang="de-DE" altLang="de-DE" dirty="0" err="1" smtClean="0">
                <a:solidFill>
                  <a:srgbClr val="FF0000"/>
                </a:solidFill>
              </a:rPr>
              <a:t>Spamer</a:t>
            </a:r>
            <a:r>
              <a:rPr lang="de-DE" altLang="de-DE" dirty="0" smtClean="0">
                <a:solidFill>
                  <a:srgbClr val="FF0000"/>
                </a:solidFill>
              </a:rPr>
              <a:t>, 1883-1953)</a:t>
            </a:r>
          </a:p>
        </p:txBody>
      </p:sp>
    </p:spTree>
    <p:extLst>
      <p:ext uri="{BB962C8B-B14F-4D97-AF65-F5344CB8AC3E}">
        <p14:creationId xmlns:p14="http://schemas.microsoft.com/office/powerpoint/2010/main" val="4066038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12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3. Individualität </a:t>
            </a:r>
            <a:r>
              <a:rPr lang="de-DE" altLang="de-DE" dirty="0"/>
              <a:t>und </a:t>
            </a:r>
            <a:r>
              <a:rPr lang="de-DE" altLang="de-DE" dirty="0" smtClean="0"/>
              <a:t>Kreativität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Gesunkenes Kulturgut (Hans Naumann, 1886-1951)</a:t>
            </a:r>
          </a:p>
          <a:p>
            <a:pPr marL="0" indent="0">
              <a:buNone/>
            </a:pPr>
            <a:r>
              <a:rPr lang="de-DE" altLang="de-DE" dirty="0" smtClean="0"/>
              <a:t>Volkskunde im Nationalsozialismus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Volksideologie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Rassistische Ideen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Nordisch – germanisch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Überhöhung des Bauernstandes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Volkspersönlichkeit</a:t>
            </a:r>
            <a:endParaRPr lang="de-DE" altLang="de-DE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de-DE" altLang="de-DE" sz="2000" dirty="0" smtClean="0"/>
          </a:p>
        </p:txBody>
      </p:sp>
    </p:spTree>
    <p:extLst>
      <p:ext uri="{BB962C8B-B14F-4D97-AF65-F5344CB8AC3E}">
        <p14:creationId xmlns:p14="http://schemas.microsoft.com/office/powerpoint/2010/main" val="702704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13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>
          <a:xfrm>
            <a:off x="395288" y="765175"/>
            <a:ext cx="8425184" cy="5360988"/>
          </a:xfrm>
        </p:spPr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Kritik (Utz </a:t>
            </a:r>
            <a:r>
              <a:rPr lang="de-DE" altLang="de-DE" dirty="0" err="1" smtClean="0"/>
              <a:t>Jeggle</a:t>
            </a:r>
            <a:r>
              <a:rPr lang="de-DE" altLang="de-DE" dirty="0" smtClean="0"/>
              <a:t>)</a:t>
            </a:r>
          </a:p>
          <a:p>
            <a:pPr lvl="1" algn="just" eaLnBrk="1" hangingPunct="1"/>
            <a:r>
              <a:rPr lang="de-DE" altLang="de-DE" dirty="0">
                <a:solidFill>
                  <a:srgbClr val="FF0000"/>
                </a:solidFill>
              </a:rPr>
              <a:t>Verzicht auf wissenschaftliche </a:t>
            </a:r>
            <a:r>
              <a:rPr lang="de-DE" altLang="de-DE" dirty="0" smtClean="0">
                <a:solidFill>
                  <a:srgbClr val="FF0000"/>
                </a:solidFill>
              </a:rPr>
              <a:t>Methodik </a:t>
            </a:r>
            <a:endParaRPr lang="de-DE" altLang="de-DE" dirty="0">
              <a:solidFill>
                <a:srgbClr val="FF0000"/>
              </a:solidFill>
            </a:endParaRPr>
          </a:p>
          <a:p>
            <a:pPr lvl="1" algn="just" eaLnBrk="1" hangingPunct="1"/>
            <a:r>
              <a:rPr lang="de-DE" altLang="de-DE" dirty="0" smtClean="0">
                <a:solidFill>
                  <a:srgbClr val="FF0000"/>
                </a:solidFill>
              </a:rPr>
              <a:t>Quellenkritik </a:t>
            </a:r>
            <a:endParaRPr lang="de-DE" altLang="de-DE" dirty="0">
              <a:solidFill>
                <a:srgbClr val="FF0000"/>
              </a:solidFill>
            </a:endParaRPr>
          </a:p>
          <a:p>
            <a:pPr lvl="1" algn="just" eaLnBrk="1" hangingPunct="1"/>
            <a:r>
              <a:rPr lang="de-DE" altLang="de-DE" dirty="0">
                <a:solidFill>
                  <a:srgbClr val="FF0000"/>
                </a:solidFill>
              </a:rPr>
              <a:t>Transparenz des Forschungsprozesses</a:t>
            </a:r>
          </a:p>
          <a:p>
            <a:pPr lvl="1" algn="just" eaLnBrk="1" hangingPunct="1"/>
            <a:r>
              <a:rPr lang="de-DE" altLang="de-DE" dirty="0">
                <a:solidFill>
                  <a:srgbClr val="FF0000"/>
                </a:solidFill>
              </a:rPr>
              <a:t>‚Zerstörung der Vernunft‘</a:t>
            </a:r>
          </a:p>
          <a:p>
            <a:pPr lvl="1" algn="just" eaLnBrk="1" hangingPunct="1"/>
            <a:r>
              <a:rPr lang="de-DE" altLang="de-DE" dirty="0">
                <a:solidFill>
                  <a:srgbClr val="FF0000"/>
                </a:solidFill>
              </a:rPr>
              <a:t>Ausblenden des Intellekts</a:t>
            </a:r>
          </a:p>
          <a:p>
            <a:pPr lvl="1" algn="just" eaLnBrk="1" hangingPunct="1"/>
            <a:r>
              <a:rPr lang="de-DE" altLang="de-DE" dirty="0">
                <a:solidFill>
                  <a:srgbClr val="FF0000"/>
                </a:solidFill>
              </a:rPr>
              <a:t>Abbau </a:t>
            </a:r>
            <a:r>
              <a:rPr lang="de-DE" altLang="de-DE" dirty="0" smtClean="0">
                <a:solidFill>
                  <a:srgbClr val="FF0000"/>
                </a:solidFill>
              </a:rPr>
              <a:t>wissenschaftlicher </a:t>
            </a:r>
            <a:r>
              <a:rPr lang="de-DE" altLang="de-DE" dirty="0">
                <a:solidFill>
                  <a:srgbClr val="FF0000"/>
                </a:solidFill>
              </a:rPr>
              <a:t>Erkenntnissicherung</a:t>
            </a:r>
          </a:p>
          <a:p>
            <a:pPr lvl="1" algn="just" eaLnBrk="1" hangingPunct="1"/>
            <a:r>
              <a:rPr lang="de-DE" altLang="de-DE" dirty="0">
                <a:solidFill>
                  <a:srgbClr val="FF0000"/>
                </a:solidFill>
              </a:rPr>
              <a:t>Ablehnung des kritischen </a:t>
            </a:r>
            <a:r>
              <a:rPr lang="de-DE" altLang="de-DE" dirty="0" smtClean="0">
                <a:solidFill>
                  <a:srgbClr val="FF0000"/>
                </a:solidFill>
              </a:rPr>
              <a:t>Diskurses</a:t>
            </a:r>
          </a:p>
          <a:p>
            <a:pPr lvl="1" algn="just" eaLnBrk="1" hangingPunct="1"/>
            <a:r>
              <a:rPr lang="de-DE" altLang="de-DE" dirty="0" err="1">
                <a:solidFill>
                  <a:srgbClr val="FF0000"/>
                </a:solidFill>
              </a:rPr>
              <a:t>Translozierung</a:t>
            </a:r>
            <a:r>
              <a:rPr lang="de-DE" altLang="de-DE" dirty="0">
                <a:solidFill>
                  <a:srgbClr val="FF0000"/>
                </a:solidFill>
              </a:rPr>
              <a:t> wissenschaftlicher </a:t>
            </a:r>
            <a:r>
              <a:rPr lang="de-DE" altLang="de-DE" dirty="0" err="1" smtClean="0">
                <a:solidFill>
                  <a:srgbClr val="FF0000"/>
                </a:solidFill>
              </a:rPr>
              <a:t>Vorstellun</a:t>
            </a:r>
            <a:r>
              <a:rPr lang="de-DE" altLang="de-DE" dirty="0" smtClean="0">
                <a:solidFill>
                  <a:srgbClr val="FF0000"/>
                </a:solidFill>
              </a:rPr>
              <a:t>-gen </a:t>
            </a:r>
            <a:r>
              <a:rPr lang="de-DE" altLang="de-DE" dirty="0">
                <a:solidFill>
                  <a:srgbClr val="FF0000"/>
                </a:solidFill>
              </a:rPr>
              <a:t>in ein Bekenntnissystem</a:t>
            </a:r>
          </a:p>
        </p:txBody>
      </p:sp>
    </p:spTree>
    <p:extLst>
      <p:ext uri="{BB962C8B-B14F-4D97-AF65-F5344CB8AC3E}">
        <p14:creationId xmlns:p14="http://schemas.microsoft.com/office/powerpoint/2010/main" val="842548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14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Volkskunde nach 1945</a:t>
            </a:r>
          </a:p>
          <a:p>
            <a:r>
              <a:rPr lang="de-DE" altLang="de-DE" dirty="0" smtClean="0"/>
              <a:t>Richard </a:t>
            </a:r>
            <a:r>
              <a:rPr lang="de-DE" altLang="de-DE" dirty="0" err="1" smtClean="0"/>
              <a:t>Weiss</a:t>
            </a:r>
            <a:r>
              <a:rPr lang="de-DE" altLang="de-DE" dirty="0" smtClean="0"/>
              <a:t>: Volkskunde der Schweiz</a:t>
            </a:r>
          </a:p>
          <a:p>
            <a:r>
              <a:rPr lang="de-DE" altLang="de-DE" dirty="0" smtClean="0"/>
              <a:t>Volkskunde der Heimatvertriebenen</a:t>
            </a:r>
          </a:p>
          <a:p>
            <a:r>
              <a:rPr lang="de-DE" altLang="de-DE" dirty="0" smtClean="0"/>
              <a:t>Münchner Schule der historischen Volkskunde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Hans Moser (1903-1990)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Karl Sigismund Kramer (1916-1998)</a:t>
            </a:r>
            <a:endParaRPr lang="de-DE" altLang="de-DE" dirty="0">
              <a:solidFill>
                <a:srgbClr val="0070C0"/>
              </a:solidFill>
            </a:endParaRPr>
          </a:p>
          <a:p>
            <a:r>
              <a:rPr lang="de-DE" altLang="de-DE" dirty="0" err="1" smtClean="0"/>
              <a:t>Falkensteiner</a:t>
            </a:r>
            <a:r>
              <a:rPr lang="de-DE" altLang="de-DE" dirty="0" smtClean="0"/>
              <a:t> Tagung (1970)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Richtungsdebatte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Namensdebatte</a:t>
            </a:r>
            <a:endParaRPr lang="de-DE" altLang="de-DE" dirty="0">
              <a:solidFill>
                <a:srgbClr val="0070C0"/>
              </a:solidFill>
            </a:endParaRPr>
          </a:p>
          <a:p>
            <a:pPr lvl="1"/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3200128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15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400"/>
              </a:spcBef>
            </a:pPr>
            <a:r>
              <a:rPr lang="de-DE" altLang="de-DE" dirty="0"/>
              <a:t>Tübingen: Empirische </a:t>
            </a:r>
            <a:r>
              <a:rPr lang="de-DE" altLang="de-DE" dirty="0" smtClean="0"/>
              <a:t>Kulturwissenschaft</a:t>
            </a:r>
          </a:p>
          <a:p>
            <a:pPr lvl="1">
              <a:spcBef>
                <a:spcPts val="400"/>
              </a:spcBef>
            </a:pPr>
            <a:r>
              <a:rPr lang="de-DE" altLang="de-DE" dirty="0" smtClean="0">
                <a:solidFill>
                  <a:srgbClr val="FF0000"/>
                </a:solidFill>
              </a:rPr>
              <a:t>Hermann </a:t>
            </a:r>
            <a:r>
              <a:rPr lang="de-DE" altLang="de-DE" dirty="0" err="1" smtClean="0">
                <a:solidFill>
                  <a:srgbClr val="FF0000"/>
                </a:solidFill>
              </a:rPr>
              <a:t>Bausinger</a:t>
            </a:r>
            <a:r>
              <a:rPr lang="de-DE" altLang="de-DE" dirty="0" smtClean="0">
                <a:solidFill>
                  <a:srgbClr val="FF0000"/>
                </a:solidFill>
              </a:rPr>
              <a:t>, Utz </a:t>
            </a:r>
            <a:r>
              <a:rPr lang="de-DE" altLang="de-DE" dirty="0" err="1" smtClean="0">
                <a:solidFill>
                  <a:srgbClr val="FF0000"/>
                </a:solidFill>
              </a:rPr>
              <a:t>Jeggle</a:t>
            </a:r>
            <a:r>
              <a:rPr lang="de-DE" altLang="de-DE" dirty="0" smtClean="0">
                <a:solidFill>
                  <a:srgbClr val="FF0000"/>
                </a:solidFill>
              </a:rPr>
              <a:t>, Gottfried </a:t>
            </a:r>
            <a:r>
              <a:rPr lang="de-DE" altLang="de-DE" dirty="0" err="1" smtClean="0">
                <a:solidFill>
                  <a:srgbClr val="FF0000"/>
                </a:solidFill>
              </a:rPr>
              <a:t>Korff</a:t>
            </a:r>
            <a:r>
              <a:rPr lang="de-DE" altLang="de-DE" dirty="0" smtClean="0">
                <a:solidFill>
                  <a:srgbClr val="FF0000"/>
                </a:solidFill>
              </a:rPr>
              <a:t>, Martin Scharfe, Christel </a:t>
            </a:r>
            <a:r>
              <a:rPr lang="de-DE" altLang="de-DE" dirty="0" err="1" smtClean="0">
                <a:solidFill>
                  <a:srgbClr val="FF0000"/>
                </a:solidFill>
              </a:rPr>
              <a:t>Köhle-Hezinger</a:t>
            </a:r>
            <a:r>
              <a:rPr lang="de-DE" altLang="de-DE" dirty="0" smtClean="0">
                <a:solidFill>
                  <a:srgbClr val="FF0000"/>
                </a:solidFill>
              </a:rPr>
              <a:t> Bernd-Jürgen </a:t>
            </a:r>
            <a:r>
              <a:rPr lang="de-DE" altLang="de-DE" dirty="0" err="1" smtClean="0">
                <a:solidFill>
                  <a:srgbClr val="FF0000"/>
                </a:solidFill>
              </a:rPr>
              <a:t>Warneken</a:t>
            </a:r>
            <a:r>
              <a:rPr lang="de-DE" altLang="de-DE" dirty="0" smtClean="0">
                <a:solidFill>
                  <a:srgbClr val="FF0000"/>
                </a:solidFill>
              </a:rPr>
              <a:t>, Wolfgang </a:t>
            </a:r>
            <a:r>
              <a:rPr lang="de-DE" altLang="de-DE" dirty="0" err="1" smtClean="0">
                <a:solidFill>
                  <a:srgbClr val="FF0000"/>
                </a:solidFill>
              </a:rPr>
              <a:t>Kaschuba</a:t>
            </a:r>
            <a:endParaRPr lang="de-DE" altLang="de-DE" dirty="0">
              <a:solidFill>
                <a:srgbClr val="FF0000"/>
              </a:solidFill>
            </a:endParaRPr>
          </a:p>
          <a:p>
            <a:pPr>
              <a:spcBef>
                <a:spcPts val="400"/>
              </a:spcBef>
            </a:pPr>
            <a:r>
              <a:rPr lang="de-DE" altLang="de-DE" dirty="0" smtClean="0"/>
              <a:t>Frankfurt am Main: KA/EE</a:t>
            </a:r>
          </a:p>
          <a:p>
            <a:pPr lvl="1">
              <a:spcBef>
                <a:spcPts val="400"/>
              </a:spcBef>
            </a:pPr>
            <a:r>
              <a:rPr lang="de-DE" altLang="de-DE" dirty="0">
                <a:solidFill>
                  <a:srgbClr val="FF0000"/>
                </a:solidFill>
              </a:rPr>
              <a:t>Ina-Maria </a:t>
            </a:r>
            <a:r>
              <a:rPr lang="de-DE" altLang="de-DE" dirty="0" err="1">
                <a:solidFill>
                  <a:srgbClr val="FF0000"/>
                </a:solidFill>
              </a:rPr>
              <a:t>Greverus</a:t>
            </a:r>
            <a:r>
              <a:rPr lang="de-DE" altLang="de-DE" dirty="0">
                <a:solidFill>
                  <a:srgbClr val="FF0000"/>
                </a:solidFill>
              </a:rPr>
              <a:t>, Christian Giordano, Wer-</a:t>
            </a:r>
            <a:r>
              <a:rPr lang="de-DE" altLang="de-DE" dirty="0" err="1">
                <a:solidFill>
                  <a:srgbClr val="FF0000"/>
                </a:solidFill>
              </a:rPr>
              <a:t>ner</a:t>
            </a:r>
            <a:r>
              <a:rPr lang="de-DE" altLang="de-DE" dirty="0">
                <a:solidFill>
                  <a:srgbClr val="FF0000"/>
                </a:solidFill>
              </a:rPr>
              <a:t> </a:t>
            </a:r>
            <a:r>
              <a:rPr lang="de-DE" altLang="de-DE" dirty="0" err="1">
                <a:solidFill>
                  <a:srgbClr val="FF0000"/>
                </a:solidFill>
              </a:rPr>
              <a:t>Schiffauer</a:t>
            </a:r>
            <a:r>
              <a:rPr lang="de-DE" altLang="de-DE" dirty="0">
                <a:solidFill>
                  <a:srgbClr val="FF0000"/>
                </a:solidFill>
              </a:rPr>
              <a:t>, </a:t>
            </a:r>
            <a:r>
              <a:rPr lang="de-DE" altLang="de-DE" dirty="0" smtClean="0">
                <a:solidFill>
                  <a:srgbClr val="FF0000"/>
                </a:solidFill>
              </a:rPr>
              <a:t>Gisela Welz, Regina Römhild </a:t>
            </a:r>
          </a:p>
          <a:p>
            <a:pPr>
              <a:spcBef>
                <a:spcPts val="400"/>
              </a:spcBef>
            </a:pPr>
            <a:r>
              <a:rPr lang="de-DE" altLang="de-DE" dirty="0" smtClean="0"/>
              <a:t>Marburg/Lahn: EE und Kulturforschung</a:t>
            </a:r>
          </a:p>
          <a:p>
            <a:pPr lvl="1">
              <a:spcBef>
                <a:spcPts val="400"/>
              </a:spcBef>
            </a:pPr>
            <a:r>
              <a:rPr lang="de-DE" altLang="de-DE" dirty="0" smtClean="0">
                <a:solidFill>
                  <a:srgbClr val="FF0000"/>
                </a:solidFill>
              </a:rPr>
              <a:t>Gerhard </a:t>
            </a:r>
            <a:r>
              <a:rPr lang="de-DE" altLang="de-DE" dirty="0">
                <a:solidFill>
                  <a:srgbClr val="FF0000"/>
                </a:solidFill>
              </a:rPr>
              <a:t>Heilfurth, </a:t>
            </a:r>
            <a:r>
              <a:rPr lang="de-DE" altLang="de-DE" dirty="0" err="1">
                <a:solidFill>
                  <a:srgbClr val="FF0000"/>
                </a:solidFill>
              </a:rPr>
              <a:t>Ingeb</a:t>
            </a:r>
            <a:r>
              <a:rPr lang="de-DE" altLang="de-DE" dirty="0">
                <a:solidFill>
                  <a:srgbClr val="FF0000"/>
                </a:solidFill>
              </a:rPr>
              <a:t>. </a:t>
            </a:r>
            <a:r>
              <a:rPr lang="de-DE" altLang="de-DE" dirty="0" smtClean="0">
                <a:solidFill>
                  <a:srgbClr val="FF0000"/>
                </a:solidFill>
              </a:rPr>
              <a:t>Weber-Kellermann</a:t>
            </a:r>
          </a:p>
          <a:p>
            <a:pPr>
              <a:spcBef>
                <a:spcPts val="400"/>
              </a:spcBef>
            </a:pPr>
            <a:r>
              <a:rPr lang="de-DE" altLang="de-DE" dirty="0" smtClean="0"/>
              <a:t>Münster: Volkskunde</a:t>
            </a:r>
          </a:p>
          <a:p>
            <a:pPr lvl="1">
              <a:spcBef>
                <a:spcPts val="400"/>
              </a:spcBef>
            </a:pPr>
            <a:r>
              <a:rPr lang="de-DE" altLang="de-DE" dirty="0" smtClean="0">
                <a:solidFill>
                  <a:srgbClr val="FF0000"/>
                </a:solidFill>
              </a:rPr>
              <a:t>Günter </a:t>
            </a:r>
            <a:r>
              <a:rPr lang="de-DE" altLang="de-DE" dirty="0" err="1" smtClean="0">
                <a:solidFill>
                  <a:srgbClr val="FF0000"/>
                </a:solidFill>
              </a:rPr>
              <a:t>Wiegelmann</a:t>
            </a:r>
            <a:r>
              <a:rPr lang="de-DE" altLang="de-DE" dirty="0" smtClean="0">
                <a:solidFill>
                  <a:srgbClr val="FF0000"/>
                </a:solidFill>
              </a:rPr>
              <a:t>, H. </a:t>
            </a:r>
            <a:r>
              <a:rPr lang="de-DE" altLang="de-DE" dirty="0" err="1" smtClean="0">
                <a:solidFill>
                  <a:srgbClr val="FF0000"/>
                </a:solidFill>
              </a:rPr>
              <a:t>Siuts</a:t>
            </a:r>
            <a:r>
              <a:rPr lang="de-DE" altLang="de-DE" dirty="0" smtClean="0">
                <a:solidFill>
                  <a:srgbClr val="FF0000"/>
                </a:solidFill>
              </a:rPr>
              <a:t>, R. Mohrmann</a:t>
            </a:r>
          </a:p>
        </p:txBody>
      </p:sp>
    </p:spTree>
    <p:extLst>
      <p:ext uri="{BB962C8B-B14F-4D97-AF65-F5344CB8AC3E}">
        <p14:creationId xmlns:p14="http://schemas.microsoft.com/office/powerpoint/2010/main" val="3983440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16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Kultur und Gesellschaft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Begriffsgeschichte</a:t>
            </a:r>
          </a:p>
          <a:p>
            <a:r>
              <a:rPr lang="de-DE" altLang="de-DE" dirty="0" err="1" smtClean="0">
                <a:solidFill>
                  <a:srgbClr val="0070C0"/>
                </a:solidFill>
              </a:rPr>
              <a:t>Cultura</a:t>
            </a:r>
            <a:r>
              <a:rPr lang="de-DE" altLang="de-DE" dirty="0" smtClean="0">
                <a:solidFill>
                  <a:srgbClr val="0070C0"/>
                </a:solidFill>
              </a:rPr>
              <a:t> 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Kultur/Natur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Herder: Kultur des Volkes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Goethe: Bildungskultur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Riehl: Kulturgeschichte von Land + Leuten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Früher ethnologischer Kulturbegriff: homogene unverwechselbare Einheit</a:t>
            </a:r>
          </a:p>
        </p:txBody>
      </p:sp>
    </p:spTree>
    <p:extLst>
      <p:ext uri="{BB962C8B-B14F-4D97-AF65-F5344CB8AC3E}">
        <p14:creationId xmlns:p14="http://schemas.microsoft.com/office/powerpoint/2010/main" val="1589669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17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>
                <a:solidFill>
                  <a:srgbClr val="0070C0"/>
                </a:solidFill>
              </a:rPr>
              <a:t>Kultur und Reformdebatte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Transformationsprozesse in modernen Gesellschaften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Theoretische Konzepte zum Kulturbegriff</a:t>
            </a:r>
          </a:p>
          <a:p>
            <a:pPr marL="0" indent="0">
              <a:buNone/>
            </a:pPr>
            <a:r>
              <a:rPr lang="de-DE" altLang="de-DE" dirty="0" smtClean="0"/>
              <a:t>Kultur und </a:t>
            </a:r>
            <a:r>
              <a:rPr lang="de-DE" altLang="de-DE" dirty="0" smtClean="0">
                <a:hlinkClick r:id="rId2"/>
              </a:rPr>
              <a:t>Zivilisation</a:t>
            </a:r>
            <a:endParaRPr lang="de-DE" altLang="de-DE" dirty="0" smtClean="0"/>
          </a:p>
          <a:p>
            <a:r>
              <a:rPr lang="de-DE" altLang="de-DE" dirty="0" smtClean="0">
                <a:solidFill>
                  <a:srgbClr val="FF0000"/>
                </a:solidFill>
              </a:rPr>
              <a:t>Norbert Elias (1897-1990)</a:t>
            </a:r>
          </a:p>
          <a:p>
            <a:r>
              <a:rPr lang="de-DE" altLang="de-DE" dirty="0">
                <a:solidFill>
                  <a:srgbClr val="FF0000"/>
                </a:solidFill>
              </a:rPr>
              <a:t>„Über den </a:t>
            </a:r>
            <a:r>
              <a:rPr lang="de-DE" altLang="de-DE" dirty="0" err="1">
                <a:solidFill>
                  <a:srgbClr val="FF0000"/>
                </a:solidFill>
              </a:rPr>
              <a:t>Prozeß</a:t>
            </a:r>
            <a:r>
              <a:rPr lang="de-DE" altLang="de-DE" dirty="0">
                <a:solidFill>
                  <a:srgbClr val="FF0000"/>
                </a:solidFill>
              </a:rPr>
              <a:t> der Zivilisation. </a:t>
            </a:r>
            <a:r>
              <a:rPr lang="de-DE" altLang="de-DE" dirty="0" smtClean="0">
                <a:solidFill>
                  <a:srgbClr val="FF0000"/>
                </a:solidFill>
              </a:rPr>
              <a:t>Sozio-genetische </a:t>
            </a:r>
            <a:r>
              <a:rPr lang="de-DE" altLang="de-DE" dirty="0">
                <a:solidFill>
                  <a:srgbClr val="FF0000"/>
                </a:solidFill>
              </a:rPr>
              <a:t>und </a:t>
            </a:r>
            <a:r>
              <a:rPr lang="de-DE" altLang="de-DE" dirty="0" smtClean="0">
                <a:solidFill>
                  <a:srgbClr val="FF0000"/>
                </a:solidFill>
              </a:rPr>
              <a:t>psychogenetische Unter-suchungen</a:t>
            </a:r>
            <a:r>
              <a:rPr lang="de-DE" altLang="de-DE" dirty="0">
                <a:solidFill>
                  <a:srgbClr val="FF0000"/>
                </a:solidFill>
              </a:rPr>
              <a:t>“ (1936; publiziert 1939)</a:t>
            </a:r>
            <a:endParaRPr lang="de-DE" altLang="de-DE" dirty="0" smtClean="0">
              <a:solidFill>
                <a:srgbClr val="FF0000"/>
              </a:solidFill>
            </a:endParaRPr>
          </a:p>
          <a:p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3858289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18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altLang="de-DE" sz="20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908720"/>
            <a:ext cx="4104456" cy="5130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Norbert Elias (1897-1990)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156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19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>
                <a:solidFill>
                  <a:srgbClr val="FF0000"/>
                </a:solidFill>
              </a:rPr>
              <a:t>Veränderungen menschlichen Verhaltens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Empfindungen und Affekte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Umwandlung von Außen- in Innenzwänge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Wandel der Sozialstrukturen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Wandel der Persönlichkeitsstrukturen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Kontinuierlicher technischer Fortschritt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Differenzierung der Gesellschaften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Konkurrenz- und Ausscheidungskampf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Zentralisierung der Gesellschaften</a:t>
            </a:r>
          </a:p>
        </p:txBody>
      </p:sp>
    </p:spTree>
    <p:extLst>
      <p:ext uri="{BB962C8B-B14F-4D97-AF65-F5344CB8AC3E}">
        <p14:creationId xmlns:p14="http://schemas.microsoft.com/office/powerpoint/2010/main" val="2662797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20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>
                <a:solidFill>
                  <a:srgbClr val="FF0000"/>
                </a:solidFill>
              </a:rPr>
              <a:t>Geldwirtschaft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Interaktionsketten </a:t>
            </a:r>
          </a:p>
          <a:p>
            <a:r>
              <a:rPr lang="de-DE" altLang="de-DE" dirty="0">
                <a:solidFill>
                  <a:srgbClr val="FF0000"/>
                </a:solidFill>
              </a:rPr>
              <a:t>Figuration/Verflechtungsordnung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Individualisierung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Affektkontrolle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Stärkung des Über-Ich</a:t>
            </a:r>
          </a:p>
        </p:txBody>
      </p:sp>
    </p:spTree>
    <p:extLst>
      <p:ext uri="{BB962C8B-B14F-4D97-AF65-F5344CB8AC3E}">
        <p14:creationId xmlns:p14="http://schemas.microsoft.com/office/powerpoint/2010/main" val="1119543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21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/>
              <a:t>Daraus folgt:</a:t>
            </a:r>
          </a:p>
          <a:p>
            <a:pPr lvl="1" algn="just" eaLnBrk="1" hangingPunct="1"/>
            <a:r>
              <a:rPr lang="de-DE" altLang="de-DE" dirty="0">
                <a:solidFill>
                  <a:srgbClr val="0070C0"/>
                </a:solidFill>
              </a:rPr>
              <a:t>das Sinken der Gewaltbereitschaft;</a:t>
            </a:r>
          </a:p>
          <a:p>
            <a:pPr lvl="1" algn="just" eaLnBrk="1" hangingPunct="1"/>
            <a:r>
              <a:rPr lang="de-DE" altLang="de-DE" dirty="0">
                <a:solidFill>
                  <a:srgbClr val="0070C0"/>
                </a:solidFill>
              </a:rPr>
              <a:t>das Vorrücken der "Schamschwellen";</a:t>
            </a:r>
          </a:p>
          <a:p>
            <a:pPr lvl="1" algn="just" eaLnBrk="1" hangingPunct="1"/>
            <a:r>
              <a:rPr lang="de-DE" altLang="de-DE" dirty="0">
                <a:solidFill>
                  <a:srgbClr val="0070C0"/>
                </a:solidFill>
              </a:rPr>
              <a:t>das Vorrücken der "Peinlichkeitsschwellen</a:t>
            </a:r>
            <a:r>
              <a:rPr lang="de-DE" altLang="de-DE" dirty="0" smtClean="0">
                <a:solidFill>
                  <a:srgbClr val="0070C0"/>
                </a:solidFill>
              </a:rPr>
              <a:t>";</a:t>
            </a:r>
          </a:p>
          <a:p>
            <a:pPr lvl="1" algn="just" eaLnBrk="1" hangingPunct="1"/>
            <a:r>
              <a:rPr lang="de-DE" altLang="de-DE" dirty="0">
                <a:solidFill>
                  <a:srgbClr val="0070C0"/>
                </a:solidFill>
              </a:rPr>
              <a:t>eine „</a:t>
            </a:r>
            <a:r>
              <a:rPr lang="de-DE" altLang="de-DE" dirty="0" smtClean="0">
                <a:solidFill>
                  <a:srgbClr val="0070C0"/>
                </a:solidFill>
              </a:rPr>
              <a:t>Psychologisierung“</a:t>
            </a:r>
            <a:endParaRPr lang="de-DE" altLang="de-DE" dirty="0">
              <a:solidFill>
                <a:srgbClr val="0070C0"/>
              </a:solidFill>
            </a:endParaRPr>
          </a:p>
          <a:p>
            <a:pPr lvl="1" algn="just" eaLnBrk="1" hangingPunct="1"/>
            <a:r>
              <a:rPr lang="de-DE" altLang="de-DE" dirty="0">
                <a:solidFill>
                  <a:srgbClr val="0070C0"/>
                </a:solidFill>
              </a:rPr>
              <a:t>eine „Rationalisierung“</a:t>
            </a:r>
          </a:p>
          <a:p>
            <a:pPr algn="just" eaLnBrk="1" hangingPunct="1"/>
            <a:r>
              <a:rPr lang="de-DE" altLang="de-DE" dirty="0" smtClean="0"/>
              <a:t>Kritik</a:t>
            </a:r>
          </a:p>
          <a:p>
            <a:pPr lvl="1" algn="just" eaLnBrk="1" hangingPunct="1"/>
            <a:r>
              <a:rPr lang="de-DE" altLang="de-DE" dirty="0" smtClean="0">
                <a:solidFill>
                  <a:srgbClr val="0070C0"/>
                </a:solidFill>
              </a:rPr>
              <a:t>Hans-Peter Duerr</a:t>
            </a:r>
          </a:p>
        </p:txBody>
      </p:sp>
    </p:spTree>
    <p:extLst>
      <p:ext uri="{BB962C8B-B14F-4D97-AF65-F5344CB8AC3E}">
        <p14:creationId xmlns:p14="http://schemas.microsoft.com/office/powerpoint/2010/main" val="1332806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adtanthropologische Perspektiven gelayoutet">
  <a:themeElements>
    <a:clrScheme name="Stadtanthropologische Perspektiven gelayoute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dtanthropologische Perspektiven gelayoute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dtanthropologische Perspektiven gelayoute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Stadtanthropologische Perspektiven gelayoutet</Template>
  <TotalTime>0</TotalTime>
  <Words>720</Words>
  <Application>Microsoft Office PowerPoint</Application>
  <PresentationFormat>Bildschirmpräsentation (4:3)</PresentationFormat>
  <Paragraphs>164</Paragraphs>
  <Slides>21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2" baseType="lpstr">
      <vt:lpstr>Stadtanthropologische Perspektiven gelayoutet</vt:lpstr>
      <vt:lpstr>Einführung in die Europäische Ethnologie</vt:lpstr>
      <vt:lpstr>Einführung in die Europäische Ethnologie    2 </vt:lpstr>
      <vt:lpstr>Einführung in die Europäische Ethnologie    3 </vt:lpstr>
      <vt:lpstr>Einführung in die Europäische Ethnologie    4 </vt:lpstr>
      <vt:lpstr>Einführung in die Europäische Ethnologie    5 </vt:lpstr>
      <vt:lpstr>Einführung in die Europäische Ethnologie    6 </vt:lpstr>
      <vt:lpstr>Einführung in die Europäische Ethnologie    7 </vt:lpstr>
      <vt:lpstr>Einführung in die Europäische Ethnologie    8 </vt:lpstr>
      <vt:lpstr>Einführung in die Europäische Ethnologie    9 </vt:lpstr>
      <vt:lpstr>Einführung in die Europäische Ethnologie    10 </vt:lpstr>
      <vt:lpstr>Einführung in die Europäische Ethnologie    11 </vt:lpstr>
      <vt:lpstr>Einführung in die Europäische Ethnologie    12 </vt:lpstr>
      <vt:lpstr>Einführung in die Europäische Ethnologie    13 </vt:lpstr>
      <vt:lpstr>Einführung in die Europäische Ethnologie    14 </vt:lpstr>
      <vt:lpstr>Einführung in die Europäische Ethnologie    15 </vt:lpstr>
      <vt:lpstr>Einführung in die Europäische Ethnologie    16 </vt:lpstr>
      <vt:lpstr>Einführung in die Europäische Ethnologie    17 </vt:lpstr>
      <vt:lpstr>Einführung in die Europäische Ethnologie    18 </vt:lpstr>
      <vt:lpstr>Einführung in die Europäische Ethnologie    19 </vt:lpstr>
      <vt:lpstr>Einführung in die Europäische Ethnologie    20 </vt:lpstr>
      <vt:lpstr>Einführung in die Europäische Ethnologie    21 </vt:lpstr>
    </vt:vector>
  </TitlesOfParts>
  <Company>LMU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Stadtanthropologische Perspektiven</dc:title>
  <dc:creator>ITG</dc:creator>
  <cp:lastModifiedBy>Alex</cp:lastModifiedBy>
  <cp:revision>142</cp:revision>
  <dcterms:created xsi:type="dcterms:W3CDTF">2010-04-27T10:38:34Z</dcterms:created>
  <dcterms:modified xsi:type="dcterms:W3CDTF">2014-10-14T09:17:35Z</dcterms:modified>
</cp:coreProperties>
</file>