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259" r:id="rId2"/>
    <p:sldId id="368" r:id="rId3"/>
    <p:sldId id="369" r:id="rId4"/>
    <p:sldId id="404" r:id="rId5"/>
    <p:sldId id="371" r:id="rId6"/>
    <p:sldId id="373" r:id="rId7"/>
    <p:sldId id="372" r:id="rId8"/>
    <p:sldId id="374" r:id="rId9"/>
    <p:sldId id="375" r:id="rId10"/>
    <p:sldId id="376" r:id="rId11"/>
    <p:sldId id="377" r:id="rId12"/>
    <p:sldId id="405" r:id="rId13"/>
    <p:sldId id="406" r:id="rId14"/>
    <p:sldId id="407" r:id="rId15"/>
    <p:sldId id="408" r:id="rId16"/>
    <p:sldId id="409" r:id="rId17"/>
    <p:sldId id="412" r:id="rId18"/>
    <p:sldId id="413" r:id="rId19"/>
    <p:sldId id="414" r:id="rId20"/>
    <p:sldId id="415" r:id="rId21"/>
    <p:sldId id="410" r:id="rId22"/>
    <p:sldId id="411" r:id="rId23"/>
    <p:sldId id="416" r:id="rId24"/>
    <p:sldId id="378" r:id="rId25"/>
    <p:sldId id="389" r:id="rId26"/>
  </p:sldIdLst>
  <p:sldSz cx="9144000" cy="6858000" type="screen4x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606" autoAdjust="0"/>
    <p:restoredTop sz="86364" autoAdjust="0"/>
  </p:normalViewPr>
  <p:slideViewPr>
    <p:cSldViewPr>
      <p:cViewPr varScale="1">
        <p:scale>
          <a:sx n="101" d="100"/>
          <a:sy n="101" d="100"/>
        </p:scale>
        <p:origin x="-1902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6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r>
              <a:rPr lang="de-DE"/>
              <a:t>Einführung in die Europäische Ethnologie</a:t>
            </a:r>
          </a:p>
        </p:txBody>
      </p:sp>
      <p:sp>
        <p:nvSpPr>
          <p:cNvPr id="7106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106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106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88CC8029-6651-41E7-BD79-83F8A0A7F589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3476428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r>
              <a:rPr lang="de-DE"/>
              <a:t>Einführung in die Europäische Ethnologie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126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 smtClean="0"/>
              <a:t>Textmasterformate durch Klicken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F71A9012-09EB-4E35-BA35-2F92B426D101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237077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hdr" sz="quarter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r>
              <a:rPr lang="de-DE" altLang="de-DE" smtClean="0"/>
              <a:t>Einführung in die Europäische Ethnologie</a:t>
            </a:r>
          </a:p>
        </p:txBody>
      </p:sp>
      <p:sp>
        <p:nvSpPr>
          <p:cNvPr id="97283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fld id="{D566DE00-6222-4473-AD55-AEFC34220D49}" type="slidenum">
              <a:rPr lang="de-DE" altLang="de-DE" smtClean="0"/>
              <a:pPr eaLnBrk="1" hangingPunct="1">
                <a:spcBef>
                  <a:spcPct val="0"/>
                </a:spcBef>
                <a:defRPr/>
              </a:pPr>
              <a:t>1</a:t>
            </a:fld>
            <a:endParaRPr lang="de-DE" altLang="de-DE" smtClean="0"/>
          </a:p>
        </p:txBody>
      </p:sp>
      <p:sp>
        <p:nvSpPr>
          <p:cNvPr id="11366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de-DE" altLang="de-DE"/>
              <a:t>Einführung in die Europäische Ethnologie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EE4D69-BF6D-4827-9E5B-42F9105333D3}" type="slidenum">
              <a:rPr lang="de-DE" altLang="de-DE"/>
              <a:pPr/>
              <a:t>4</a:t>
            </a:fld>
            <a:endParaRPr lang="de-DE" altLang="de-DE"/>
          </a:p>
        </p:txBody>
      </p:sp>
      <p:sp>
        <p:nvSpPr>
          <p:cNvPr id="1082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2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altLang="de-D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116915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061056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699033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95288" y="765175"/>
            <a:ext cx="4033837" cy="5360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81525" y="765175"/>
            <a:ext cx="4033838" cy="5360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326969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874698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200586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575444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514472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083994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726354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561138" y="260350"/>
            <a:ext cx="2054225" cy="5865813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95288" y="260350"/>
            <a:ext cx="6013450" cy="5865813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763438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el, Text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95288" y="260350"/>
            <a:ext cx="8220075" cy="34607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395288" y="765175"/>
            <a:ext cx="4033837" cy="53609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81525" y="765175"/>
            <a:ext cx="4033838" cy="53609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85354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95288" y="260350"/>
            <a:ext cx="8220075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Einführung in die Europäische Ethnologie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95288" y="765175"/>
            <a:ext cx="8220075" cy="5360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Organisatorisches:</a:t>
            </a:r>
          </a:p>
          <a:p>
            <a:pPr lvl="1"/>
            <a:r>
              <a:rPr lang="de-DE" altLang="de-DE" smtClean="0"/>
              <a:t>Vorlesungstermine: 19.4., 26.4., 3.5., 10.5., 17.5., 7.6., 14. 6., 21. 6., 28.6., 5.7., 12. 7. und 19.7.</a:t>
            </a:r>
          </a:p>
          <a:p>
            <a:pPr lvl="1"/>
            <a:r>
              <a:rPr lang="de-DE" altLang="de-DE" smtClean="0"/>
              <a:t>Der Termin am 31.5. entfällt</a:t>
            </a:r>
          </a:p>
          <a:p>
            <a:pPr lvl="1"/>
            <a:r>
              <a:rPr lang="de-DE" altLang="de-DE" smtClean="0"/>
              <a:t>Prüfung (wer eine benötigt): 25. Juli 2010 –Zeit und Ort rechtzeitig auf der Institutshome-page (http://www.volkskunde.uni-muenchen. de/index.html) oder im Sekretariat erfragen.</a:t>
            </a:r>
          </a:p>
          <a:p>
            <a:pPr lvl="0"/>
            <a:r>
              <a:rPr lang="de-DE" altLang="de-DE" smtClean="0"/>
              <a:t>Seminarkarte!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95288" y="6237288"/>
            <a:ext cx="8220075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" name="Line 7"/>
          <p:cNvSpPr>
            <a:spLocks noChangeShapeType="1"/>
          </p:cNvSpPr>
          <p:nvPr/>
        </p:nvSpPr>
        <p:spPr bwMode="auto">
          <a:xfrm>
            <a:off x="323850" y="692150"/>
            <a:ext cx="8496300" cy="0"/>
          </a:xfrm>
          <a:prstGeom prst="line">
            <a:avLst/>
          </a:prstGeom>
          <a:noFill/>
          <a:ln w="25400">
            <a:solidFill>
              <a:srgbClr val="8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030" name="Rectangle 8"/>
          <p:cNvSpPr>
            <a:spLocks noChangeArrowheads="1"/>
          </p:cNvSpPr>
          <p:nvPr/>
        </p:nvSpPr>
        <p:spPr bwMode="auto">
          <a:xfrm>
            <a:off x="0" y="0"/>
            <a:ext cx="179388" cy="6858000"/>
          </a:xfrm>
          <a:prstGeom prst="rect">
            <a:avLst/>
          </a:prstGeom>
          <a:solidFill>
            <a:srgbClr val="808000"/>
          </a:solidFill>
          <a:ln w="25400">
            <a:solidFill>
              <a:srgbClr val="808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de-DE" altLang="de-DE"/>
          </a:p>
        </p:txBody>
      </p:sp>
      <p:sp>
        <p:nvSpPr>
          <p:cNvPr id="1031" name="Line 9"/>
          <p:cNvSpPr>
            <a:spLocks noChangeShapeType="1"/>
          </p:cNvSpPr>
          <p:nvPr/>
        </p:nvSpPr>
        <p:spPr bwMode="auto">
          <a:xfrm>
            <a:off x="323850" y="6165850"/>
            <a:ext cx="8351838" cy="0"/>
          </a:xfrm>
          <a:prstGeom prst="line">
            <a:avLst/>
          </a:prstGeom>
          <a:noFill/>
          <a:ln w="25400">
            <a:solidFill>
              <a:srgbClr val="8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v=DtdEQNoCTEc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Abbildungen_Jugendsubkulturen/Mods3.pdf" TargetMode="External"/><Relationship Id="rId13" Type="http://schemas.openxmlformats.org/officeDocument/2006/relationships/hyperlink" Target="Abbildungen_Jugendsubkulturen/Punks3.pdf" TargetMode="External"/><Relationship Id="rId3" Type="http://schemas.openxmlformats.org/officeDocument/2006/relationships/hyperlink" Target="Abbildungen_Jugendsubkulturen/Teds.pdf" TargetMode="External"/><Relationship Id="rId7" Type="http://schemas.openxmlformats.org/officeDocument/2006/relationships/hyperlink" Target="Abbildungen_Jugendsubkulturen/Mods2.pdf" TargetMode="External"/><Relationship Id="rId12" Type="http://schemas.openxmlformats.org/officeDocument/2006/relationships/hyperlink" Target="Abbildungen_Jugendsubkulturen/Punks2.pdf" TargetMode="External"/><Relationship Id="rId2" Type="http://schemas.openxmlformats.org/officeDocument/2006/relationships/hyperlink" Target="http://www.youtube.com/watch?v=g4Jirg9QUtI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Abbildungen_Jugendsubkulturen/Mods1.pdf" TargetMode="External"/><Relationship Id="rId11" Type="http://schemas.openxmlformats.org/officeDocument/2006/relationships/hyperlink" Target="Abbildungen_Jugendsubkulturen/Punks.pdf" TargetMode="External"/><Relationship Id="rId5" Type="http://schemas.openxmlformats.org/officeDocument/2006/relationships/hyperlink" Target="Abbildungen_Jugendsubkulturen/Mods.pdf" TargetMode="External"/><Relationship Id="rId15" Type="http://schemas.openxmlformats.org/officeDocument/2006/relationships/hyperlink" Target="Abbildungen_Jugendsubkulturen/Punks5.pdf" TargetMode="External"/><Relationship Id="rId10" Type="http://schemas.openxmlformats.org/officeDocument/2006/relationships/hyperlink" Target="Abbildungen_Jugendsubkulturen/Punk1.pdf" TargetMode="External"/><Relationship Id="rId4" Type="http://schemas.openxmlformats.org/officeDocument/2006/relationships/hyperlink" Target="http://www.youtube.com/watch?v=86Mkvnd-gjw" TargetMode="External"/><Relationship Id="rId9" Type="http://schemas.openxmlformats.org/officeDocument/2006/relationships/hyperlink" Target="http://www.youtube.com/watch?v=8z2M_hpoPwk" TargetMode="External"/><Relationship Id="rId14" Type="http://schemas.openxmlformats.org/officeDocument/2006/relationships/hyperlink" Target="Abbildungen_Jugendsubkulturen/Punks4.pdf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BJHbx5OZDh0" TargetMode="External"/><Relationship Id="rId2" Type="http://schemas.openxmlformats.org/officeDocument/2006/relationships/hyperlink" Target="http://www.youtube.com/watch?v=0Y_VqqXphaQ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www.youtube.com/watch?v=1580ZdYYAAk&amp;feature=related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Pryzwlspg50" TargetMode="External"/><Relationship Id="rId2" Type="http://schemas.openxmlformats.org/officeDocument/2006/relationships/hyperlink" Target="http://www.youtube.com/watch?v=R5xXbvV7FvY&amp;feature=related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http://vimeo.com/100475946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Abbildungen_Jugendsubkulturen/Paul_Willis03.JPG" TargetMode="External"/><Relationship Id="rId2" Type="http://schemas.openxmlformats.org/officeDocument/2006/relationships/hyperlink" Target="Abbildungen_Jugendsubkulturen/Paul_Willis01.JPG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85800" y="908050"/>
            <a:ext cx="7772400" cy="2692400"/>
          </a:xfrm>
        </p:spPr>
        <p:txBody>
          <a:bodyPr/>
          <a:lstStyle/>
          <a:p>
            <a:pPr algn="ctr" eaLnBrk="1" hangingPunct="1"/>
            <a:r>
              <a:rPr lang="de-DE" altLang="de-DE" sz="4800" b="1" dirty="0" smtClean="0"/>
              <a:t>Einführung in die Europäische Ethnologie</a:t>
            </a:r>
          </a:p>
        </p:txBody>
      </p:sp>
      <p:sp>
        <p:nvSpPr>
          <p:cNvPr id="2051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de-DE" altLang="de-DE" smtClean="0"/>
          </a:p>
          <a:p>
            <a:pPr eaLnBrk="1" hangingPunct="1"/>
            <a:endParaRPr lang="de-DE" altLang="de-DE" smtClean="0"/>
          </a:p>
        </p:txBody>
      </p:sp>
      <p:sp>
        <p:nvSpPr>
          <p:cNvPr id="2052" name="Rectangle 6"/>
          <p:cNvSpPr>
            <a:spLocks noChangeArrowheads="1"/>
          </p:cNvSpPr>
          <p:nvPr/>
        </p:nvSpPr>
        <p:spPr bwMode="auto">
          <a:xfrm>
            <a:off x="2268538" y="4437063"/>
            <a:ext cx="45720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2400" b="1" dirty="0"/>
              <a:t>WS </a:t>
            </a:r>
            <a:r>
              <a:rPr lang="de-DE" altLang="de-DE" sz="2400" b="1" dirty="0" smtClean="0"/>
              <a:t>2014/15</a:t>
            </a:r>
            <a:endParaRPr lang="de-DE" altLang="de-DE" sz="2400" b="1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2400" b="1" dirty="0"/>
              <a:t>Prof. Dr. Johannes Moser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2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altLang="de-DE" dirty="0" smtClean="0"/>
              <a:t>Cultural Studies</a:t>
            </a:r>
          </a:p>
          <a:p>
            <a:r>
              <a:rPr lang="en-US" altLang="de-DE" dirty="0"/>
              <a:t>Raymond Williams (1921 – 1988</a:t>
            </a:r>
            <a:r>
              <a:rPr lang="en-US" altLang="de-DE" dirty="0" smtClean="0"/>
              <a:t>): “Culture and Society” (1958)</a:t>
            </a:r>
          </a:p>
          <a:p>
            <a:r>
              <a:rPr lang="en-US" altLang="de-DE" dirty="0"/>
              <a:t>Edward Palmer Thompson (1924 - 1993</a:t>
            </a:r>
            <a:r>
              <a:rPr lang="en-US" altLang="de-DE" dirty="0" smtClean="0"/>
              <a:t>): “The Making of the English Working Class”</a:t>
            </a:r>
            <a:endParaRPr lang="en-US" altLang="de-DE" dirty="0"/>
          </a:p>
          <a:p>
            <a:r>
              <a:rPr lang="en-US" altLang="de-DE" dirty="0"/>
              <a:t>Richard </a:t>
            </a:r>
            <a:r>
              <a:rPr lang="en-US" altLang="de-DE" dirty="0" err="1"/>
              <a:t>Hoggart</a:t>
            </a:r>
            <a:r>
              <a:rPr lang="en-US" altLang="de-DE" dirty="0"/>
              <a:t> (* 1918</a:t>
            </a:r>
            <a:r>
              <a:rPr lang="en-US" altLang="de-DE" dirty="0" smtClean="0"/>
              <a:t>): “The Uses of Literacy”</a:t>
            </a:r>
          </a:p>
          <a:p>
            <a:r>
              <a:rPr lang="en-US" altLang="de-DE" dirty="0"/>
              <a:t>Centre of Contemporary Cultural Studies (CCCS) in Birmingham</a:t>
            </a:r>
            <a:endParaRPr lang="de-DE" altLang="de-DE" dirty="0" smtClean="0"/>
          </a:p>
        </p:txBody>
      </p:sp>
    </p:spTree>
    <p:extLst>
      <p:ext uri="{BB962C8B-B14F-4D97-AF65-F5344CB8AC3E}">
        <p14:creationId xmlns:p14="http://schemas.microsoft.com/office/powerpoint/2010/main" val="1225328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3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pic>
        <p:nvPicPr>
          <p:cNvPr id="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0076" y="765175"/>
            <a:ext cx="4010499" cy="5360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Raymond Williams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60678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altLang="de-DE"/>
              <a:t>Edward Palmer Thompson</a:t>
            </a:r>
          </a:p>
        </p:txBody>
      </p:sp>
      <p:sp>
        <p:nvSpPr>
          <p:cNvPr id="1081346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333375"/>
            <a:ext cx="8424862" cy="215900"/>
          </a:xfrm>
        </p:spPr>
        <p:txBody>
          <a:bodyPr/>
          <a:lstStyle/>
          <a:p>
            <a:r>
              <a:rPr lang="de-DE" altLang="de-DE"/>
              <a:t>Einführung in die Europäische Ethnologie				</a:t>
            </a:r>
            <a:fld id="{96D2EA98-3549-4CEB-BF17-CDC933C70846}" type="slidenum">
              <a:rPr lang="de-DE" altLang="de-DE"/>
              <a:pPr/>
              <a:t>4</a:t>
            </a:fld>
            <a:r>
              <a:rPr lang="de-DE" altLang="de-DE" sz="600"/>
              <a:t>	        			</a:t>
            </a:r>
          </a:p>
        </p:txBody>
      </p:sp>
      <p:sp>
        <p:nvSpPr>
          <p:cNvPr id="10813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765175"/>
            <a:ext cx="8280400" cy="5256213"/>
          </a:xfrm>
        </p:spPr>
        <p:txBody>
          <a:bodyPr/>
          <a:lstStyle/>
          <a:p>
            <a:pPr>
              <a:buFontTx/>
              <a:buNone/>
            </a:pPr>
            <a:endParaRPr lang="en-US" altLang="de-DE" sz="2800"/>
          </a:p>
        </p:txBody>
      </p:sp>
      <p:pic>
        <p:nvPicPr>
          <p:cNvPr id="108134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6825" y="836613"/>
            <a:ext cx="4070350" cy="51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22360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5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pic>
        <p:nvPicPr>
          <p:cNvPr id="4" name="Picture 8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4360" y="764704"/>
            <a:ext cx="5267920" cy="5267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Richard Hoggart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58702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6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err="1" smtClean="0"/>
              <a:t>Scholarship</a:t>
            </a:r>
            <a:r>
              <a:rPr lang="de-DE" dirty="0" smtClean="0"/>
              <a:t> „Boys“</a:t>
            </a:r>
          </a:p>
          <a:p>
            <a:r>
              <a:rPr lang="de-DE" dirty="0" smtClean="0"/>
              <a:t>„Culture </a:t>
            </a:r>
            <a:r>
              <a:rPr lang="de-DE" dirty="0" err="1" smtClean="0"/>
              <a:t>is</a:t>
            </a:r>
            <a:r>
              <a:rPr lang="de-DE" dirty="0" smtClean="0"/>
              <a:t> </a:t>
            </a:r>
            <a:r>
              <a:rPr lang="de-DE" dirty="0" err="1" smtClean="0"/>
              <a:t>ordinary</a:t>
            </a:r>
            <a:r>
              <a:rPr lang="de-DE" dirty="0" smtClean="0"/>
              <a:t>“ (Williams)</a:t>
            </a:r>
          </a:p>
          <a:p>
            <a:r>
              <a:rPr lang="de-DE" dirty="0" smtClean="0"/>
              <a:t>Kultur als umfassende Lebensweise</a:t>
            </a:r>
          </a:p>
          <a:p>
            <a:r>
              <a:rPr lang="de-DE" dirty="0" smtClean="0"/>
              <a:t>„The </a:t>
            </a:r>
            <a:r>
              <a:rPr lang="de-DE" dirty="0" err="1" smtClean="0"/>
              <a:t>Uses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Literacy</a:t>
            </a:r>
            <a:r>
              <a:rPr lang="de-DE" dirty="0" smtClean="0"/>
              <a:t>“</a:t>
            </a:r>
          </a:p>
          <a:p>
            <a:r>
              <a:rPr lang="de-DE" dirty="0" smtClean="0"/>
              <a:t>Populär- und Massenkultur</a:t>
            </a:r>
          </a:p>
          <a:p>
            <a:r>
              <a:rPr lang="de-DE" dirty="0" smtClean="0">
                <a:hlinkClick r:id="rId2"/>
              </a:rPr>
              <a:t>Authentische Beschreibung der Arbeiterkultur</a:t>
            </a:r>
            <a:endParaRPr lang="de-DE" dirty="0" smtClean="0"/>
          </a:p>
          <a:p>
            <a:r>
              <a:rPr lang="de-DE" dirty="0" smtClean="0"/>
              <a:t>Denk- und Sprachmuster, Alltagsleben und Freizeitvergnügen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81956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7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altLang="de-DE" sz="2700" dirty="0">
                <a:solidFill>
                  <a:srgbClr val="0070C0"/>
                </a:solidFill>
              </a:rPr>
              <a:t>„Das heißt, dass die Kultur eher im Hinblick auf </a:t>
            </a:r>
            <a:r>
              <a:rPr lang="de-DE" altLang="de-DE" sz="2700" dirty="0" smtClean="0">
                <a:solidFill>
                  <a:srgbClr val="0070C0"/>
                </a:solidFill>
              </a:rPr>
              <a:t>ihre </a:t>
            </a:r>
            <a:r>
              <a:rPr lang="de-DE" altLang="de-DE" sz="2700" dirty="0">
                <a:solidFill>
                  <a:srgbClr val="0070C0"/>
                </a:solidFill>
              </a:rPr>
              <a:t>Beziehung zwischen einer sozialen Gruppe und den Dingen, die deren Lebensweise </a:t>
            </a:r>
            <a:r>
              <a:rPr lang="de-DE" altLang="de-DE" sz="2700" dirty="0" smtClean="0">
                <a:solidFill>
                  <a:srgbClr val="0070C0"/>
                </a:solidFill>
              </a:rPr>
              <a:t>ausdrücken</a:t>
            </a:r>
            <a:r>
              <a:rPr lang="de-DE" altLang="de-DE" sz="2700" dirty="0">
                <a:solidFill>
                  <a:srgbClr val="0070C0"/>
                </a:solidFill>
              </a:rPr>
              <a:t>, </a:t>
            </a:r>
            <a:r>
              <a:rPr lang="de-DE" altLang="de-DE" sz="2700" dirty="0" err="1" smtClean="0">
                <a:solidFill>
                  <a:srgbClr val="0070C0"/>
                </a:solidFill>
              </a:rPr>
              <a:t>be</a:t>
            </a:r>
            <a:r>
              <a:rPr lang="de-DE" altLang="de-DE" sz="2700" dirty="0" smtClean="0">
                <a:solidFill>
                  <a:srgbClr val="0070C0"/>
                </a:solidFill>
              </a:rPr>
              <a:t>-trachtet </a:t>
            </a:r>
            <a:r>
              <a:rPr lang="de-DE" altLang="de-DE" sz="2700" dirty="0">
                <a:solidFill>
                  <a:srgbClr val="0070C0"/>
                </a:solidFill>
              </a:rPr>
              <a:t>werden </a:t>
            </a:r>
            <a:r>
              <a:rPr lang="de-DE" altLang="de-DE" sz="2700" dirty="0" err="1">
                <a:solidFill>
                  <a:srgbClr val="0070C0"/>
                </a:solidFill>
              </a:rPr>
              <a:t>muß</a:t>
            </a:r>
            <a:r>
              <a:rPr lang="de-DE" altLang="de-DE" sz="2700" dirty="0">
                <a:solidFill>
                  <a:srgbClr val="0070C0"/>
                </a:solidFill>
              </a:rPr>
              <a:t> als im Hinblick auf die </a:t>
            </a:r>
            <a:r>
              <a:rPr lang="de-DE" altLang="de-DE" sz="2700" dirty="0" smtClean="0">
                <a:solidFill>
                  <a:srgbClr val="0070C0"/>
                </a:solidFill>
              </a:rPr>
              <a:t>Dinge </a:t>
            </a:r>
            <a:r>
              <a:rPr lang="de-DE" altLang="de-DE" sz="2700" dirty="0">
                <a:solidFill>
                  <a:srgbClr val="0070C0"/>
                </a:solidFill>
              </a:rPr>
              <a:t>selbst – also nicht das Bild, der </a:t>
            </a:r>
            <a:r>
              <a:rPr lang="de-DE" altLang="de-DE" sz="2700" dirty="0" smtClean="0">
                <a:solidFill>
                  <a:srgbClr val="0070C0"/>
                </a:solidFill>
              </a:rPr>
              <a:t>Roman</a:t>
            </a:r>
            <a:r>
              <a:rPr lang="de-DE" altLang="de-DE" sz="2700" dirty="0">
                <a:solidFill>
                  <a:srgbClr val="0070C0"/>
                </a:solidFill>
              </a:rPr>
              <a:t>, das </a:t>
            </a:r>
            <a:r>
              <a:rPr lang="de-DE" altLang="de-DE" sz="2700" dirty="0" err="1" smtClean="0">
                <a:solidFill>
                  <a:srgbClr val="0070C0"/>
                </a:solidFill>
              </a:rPr>
              <a:t>Ge</a:t>
            </a:r>
            <a:r>
              <a:rPr lang="de-DE" altLang="de-DE" sz="2700" dirty="0" smtClean="0">
                <a:solidFill>
                  <a:srgbClr val="0070C0"/>
                </a:solidFill>
              </a:rPr>
              <a:t>-dicht</a:t>
            </a:r>
            <a:r>
              <a:rPr lang="de-DE" altLang="de-DE" sz="2700" dirty="0">
                <a:solidFill>
                  <a:srgbClr val="0070C0"/>
                </a:solidFill>
              </a:rPr>
              <a:t>, die Oper, sondern die </a:t>
            </a:r>
            <a:r>
              <a:rPr lang="de-DE" altLang="de-DE" sz="2700" dirty="0" smtClean="0">
                <a:solidFill>
                  <a:srgbClr val="0070C0"/>
                </a:solidFill>
              </a:rPr>
              <a:t>Beziehung </a:t>
            </a:r>
            <a:r>
              <a:rPr lang="de-DE" altLang="de-DE" sz="2700" dirty="0">
                <a:solidFill>
                  <a:srgbClr val="0070C0"/>
                </a:solidFill>
              </a:rPr>
              <a:t>zu der </a:t>
            </a:r>
            <a:r>
              <a:rPr lang="de-DE" altLang="de-DE" sz="2700" dirty="0" err="1" smtClean="0">
                <a:solidFill>
                  <a:srgbClr val="0070C0"/>
                </a:solidFill>
              </a:rPr>
              <a:t>sozia-len</a:t>
            </a:r>
            <a:r>
              <a:rPr lang="de-DE" altLang="de-DE" sz="2700" dirty="0" smtClean="0">
                <a:solidFill>
                  <a:srgbClr val="0070C0"/>
                </a:solidFill>
              </a:rPr>
              <a:t> </a:t>
            </a:r>
            <a:r>
              <a:rPr lang="de-DE" altLang="de-DE" sz="2700" dirty="0">
                <a:solidFill>
                  <a:srgbClr val="0070C0"/>
                </a:solidFill>
              </a:rPr>
              <a:t>Gruppe, deren Leben sich in diesen </a:t>
            </a:r>
            <a:r>
              <a:rPr lang="de-DE" altLang="de-DE" sz="2700" dirty="0" smtClean="0">
                <a:solidFill>
                  <a:srgbClr val="0070C0"/>
                </a:solidFill>
              </a:rPr>
              <a:t>Objekten </a:t>
            </a:r>
            <a:r>
              <a:rPr lang="de-DE" altLang="de-DE" sz="2700" dirty="0" err="1" smtClean="0">
                <a:solidFill>
                  <a:srgbClr val="0070C0"/>
                </a:solidFill>
              </a:rPr>
              <a:t>wi-derspiegelt</a:t>
            </a:r>
            <a:r>
              <a:rPr lang="de-DE" altLang="de-DE" sz="2700" dirty="0">
                <a:solidFill>
                  <a:srgbClr val="0070C0"/>
                </a:solidFill>
              </a:rPr>
              <a:t>. Dann kommt die Kultur den historischen und sozialen </a:t>
            </a:r>
            <a:r>
              <a:rPr lang="de-DE" altLang="de-DE" sz="2700" dirty="0" smtClean="0">
                <a:solidFill>
                  <a:srgbClr val="0070C0"/>
                </a:solidFill>
              </a:rPr>
              <a:t>Verhältnissen </a:t>
            </a:r>
            <a:r>
              <a:rPr lang="de-DE" altLang="de-DE" sz="2700" dirty="0">
                <a:solidFill>
                  <a:srgbClr val="0070C0"/>
                </a:solidFill>
              </a:rPr>
              <a:t>sehr viel näher, und ich glaube, dass an diesem Punkt die ‚</a:t>
            </a:r>
            <a:r>
              <a:rPr lang="de-DE" altLang="de-DE" sz="2700" dirty="0" smtClean="0">
                <a:solidFill>
                  <a:srgbClr val="0070C0"/>
                </a:solidFill>
              </a:rPr>
              <a:t>anthropologische </a:t>
            </a:r>
            <a:r>
              <a:rPr lang="de-DE" altLang="de-DE" sz="2700" dirty="0">
                <a:solidFill>
                  <a:srgbClr val="0070C0"/>
                </a:solidFill>
              </a:rPr>
              <a:t>Definition der Kultur’, wie sie gelegentlich in England </a:t>
            </a:r>
            <a:r>
              <a:rPr lang="de-DE" altLang="de-DE" sz="2700" dirty="0" smtClean="0">
                <a:solidFill>
                  <a:srgbClr val="0070C0"/>
                </a:solidFill>
              </a:rPr>
              <a:t>bezeichnet </a:t>
            </a:r>
            <a:r>
              <a:rPr lang="de-DE" altLang="de-DE" sz="2700" dirty="0">
                <a:solidFill>
                  <a:srgbClr val="0070C0"/>
                </a:solidFill>
              </a:rPr>
              <a:t>wird, einsetzen kann.“ </a:t>
            </a:r>
            <a:r>
              <a:rPr lang="de-DE" altLang="de-DE" sz="2700" dirty="0" smtClean="0">
                <a:solidFill>
                  <a:srgbClr val="0070C0"/>
                </a:solidFill>
              </a:rPr>
              <a:t>(Stuart Hall)</a:t>
            </a:r>
            <a:endParaRPr lang="de-DE" altLang="de-DE" sz="2700" dirty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52289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8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altLang="de-DE" dirty="0" smtClean="0"/>
              <a:t>Kulturelle Homologie</a:t>
            </a:r>
          </a:p>
          <a:p>
            <a:r>
              <a:rPr lang="de-DE" altLang="de-DE" dirty="0" smtClean="0"/>
              <a:t>„The </a:t>
            </a:r>
            <a:r>
              <a:rPr lang="de-DE" altLang="de-DE" dirty="0"/>
              <a:t>Making </a:t>
            </a:r>
            <a:r>
              <a:rPr lang="de-DE" altLang="de-DE" dirty="0" err="1"/>
              <a:t>of</a:t>
            </a:r>
            <a:r>
              <a:rPr lang="de-DE" altLang="de-DE" dirty="0"/>
              <a:t> </a:t>
            </a:r>
            <a:r>
              <a:rPr lang="de-DE" altLang="de-DE" dirty="0" err="1"/>
              <a:t>the</a:t>
            </a:r>
            <a:r>
              <a:rPr lang="de-DE" altLang="de-DE" dirty="0"/>
              <a:t> English Working </a:t>
            </a:r>
            <a:r>
              <a:rPr lang="de-DE" altLang="de-DE" dirty="0" smtClean="0"/>
              <a:t>Class“ </a:t>
            </a:r>
            <a:r>
              <a:rPr lang="de-DE" altLang="de-DE" dirty="0"/>
              <a:t>(1963, dt. </a:t>
            </a:r>
            <a:r>
              <a:rPr lang="de-DE" altLang="de-DE" dirty="0" smtClean="0"/>
              <a:t>1987)</a:t>
            </a:r>
          </a:p>
          <a:p>
            <a:r>
              <a:rPr lang="de-DE" altLang="de-DE" dirty="0" smtClean="0"/>
              <a:t>Formierung der Klasse durch externe Faktoren </a:t>
            </a:r>
            <a:r>
              <a:rPr lang="de-DE" altLang="de-DE" b="1" dirty="0" smtClean="0"/>
              <a:t>und</a:t>
            </a:r>
            <a:r>
              <a:rPr lang="de-DE" altLang="de-DE" dirty="0" smtClean="0"/>
              <a:t> durch Selbstschöpfung</a:t>
            </a:r>
          </a:p>
          <a:p>
            <a:r>
              <a:rPr lang="de-DE" altLang="de-DE" dirty="0" smtClean="0"/>
              <a:t>„moralische Ökonomie“</a:t>
            </a:r>
          </a:p>
          <a:p>
            <a:pPr marL="0" indent="0">
              <a:buNone/>
            </a:pPr>
            <a:r>
              <a:rPr lang="de-DE" altLang="de-DE" dirty="0" err="1"/>
              <a:t>Centre</a:t>
            </a:r>
            <a:r>
              <a:rPr lang="de-DE" altLang="de-DE" dirty="0"/>
              <a:t> </a:t>
            </a:r>
            <a:r>
              <a:rPr lang="de-DE" altLang="de-DE" dirty="0" err="1"/>
              <a:t>for</a:t>
            </a:r>
            <a:r>
              <a:rPr lang="de-DE" altLang="de-DE" dirty="0"/>
              <a:t> Contemporary Cultural Studies (CCCS</a:t>
            </a:r>
            <a:r>
              <a:rPr lang="de-DE" altLang="de-DE" dirty="0" smtClean="0"/>
              <a:t>)</a:t>
            </a:r>
          </a:p>
          <a:p>
            <a:r>
              <a:rPr lang="de-DE" altLang="de-DE" dirty="0" smtClean="0"/>
              <a:t>Jugendkultur- und Medienforschung</a:t>
            </a:r>
          </a:p>
        </p:txBody>
      </p:sp>
    </p:spTree>
    <p:extLst>
      <p:ext uri="{BB962C8B-B14F-4D97-AF65-F5344CB8AC3E}">
        <p14:creationId xmlns:p14="http://schemas.microsoft.com/office/powerpoint/2010/main" val="2526204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9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altLang="de-DE" dirty="0" smtClean="0"/>
              <a:t>Jugendkulturforschung</a:t>
            </a:r>
          </a:p>
          <a:p>
            <a:r>
              <a:rPr lang="de-DE" altLang="de-DE" dirty="0" smtClean="0"/>
              <a:t>Adoleszenz nicht nur schwierige Über-</a:t>
            </a:r>
            <a:r>
              <a:rPr lang="de-DE" altLang="de-DE" dirty="0" err="1" smtClean="0"/>
              <a:t>gangsphase</a:t>
            </a:r>
            <a:endParaRPr lang="de-DE" altLang="de-DE" dirty="0" smtClean="0"/>
          </a:p>
          <a:p>
            <a:r>
              <a:rPr lang="de-DE" altLang="de-DE" dirty="0"/>
              <a:t>Heterogenität der Jugend</a:t>
            </a:r>
          </a:p>
          <a:p>
            <a:r>
              <a:rPr lang="de-DE" altLang="de-DE" dirty="0" smtClean="0"/>
              <a:t>Einfluss des Klassenbewusstseins auf </a:t>
            </a:r>
            <a:r>
              <a:rPr lang="de-DE" altLang="de-DE" dirty="0" err="1" smtClean="0"/>
              <a:t>Ge-nerationsbewusstsein</a:t>
            </a:r>
            <a:endParaRPr lang="de-DE" altLang="de-DE" dirty="0" smtClean="0"/>
          </a:p>
          <a:p>
            <a:r>
              <a:rPr lang="de-DE" altLang="de-DE" dirty="0" smtClean="0"/>
              <a:t>Folge: Jugend-Subkulturen</a:t>
            </a:r>
          </a:p>
          <a:p>
            <a:r>
              <a:rPr lang="de-DE" altLang="de-DE" dirty="0" smtClean="0"/>
              <a:t>Dominante, herrschende Kultur</a:t>
            </a:r>
          </a:p>
          <a:p>
            <a:r>
              <a:rPr lang="de-DE" altLang="de-DE" dirty="0" smtClean="0"/>
              <a:t>Stammkultur („</a:t>
            </a:r>
            <a:r>
              <a:rPr lang="de-DE" altLang="de-DE" dirty="0" err="1" smtClean="0"/>
              <a:t>parent</a:t>
            </a:r>
            <a:r>
              <a:rPr lang="de-DE" altLang="de-DE" dirty="0" smtClean="0"/>
              <a:t> </a:t>
            </a:r>
            <a:r>
              <a:rPr lang="de-DE" altLang="de-DE" dirty="0" err="1" smtClean="0"/>
              <a:t>culture</a:t>
            </a:r>
            <a:r>
              <a:rPr lang="de-DE" altLang="de-DE" dirty="0" smtClean="0"/>
              <a:t>“)</a:t>
            </a:r>
          </a:p>
        </p:txBody>
      </p:sp>
    </p:spTree>
    <p:extLst>
      <p:ext uri="{BB962C8B-B14F-4D97-AF65-F5344CB8AC3E}">
        <p14:creationId xmlns:p14="http://schemas.microsoft.com/office/powerpoint/2010/main" val="3822091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10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>
          <a:xfrm>
            <a:off x="395536" y="764704"/>
            <a:ext cx="8424936" cy="5328592"/>
          </a:xfrm>
        </p:spPr>
        <p:txBody>
          <a:bodyPr/>
          <a:lstStyle/>
          <a:p>
            <a:r>
              <a:rPr lang="de-DE" altLang="de-DE" dirty="0" smtClean="0"/>
              <a:t>Subkultur = Subsystem von Klassenkultur</a:t>
            </a:r>
          </a:p>
          <a:p>
            <a:r>
              <a:rPr lang="de-DE" altLang="de-DE" dirty="0"/>
              <a:t>Jugendliche Subkulturen </a:t>
            </a:r>
            <a:r>
              <a:rPr lang="de-DE" altLang="de-DE" dirty="0" smtClean="0"/>
              <a:t>sind generations-spezifische </a:t>
            </a:r>
            <a:r>
              <a:rPr lang="de-DE" altLang="de-DE" dirty="0"/>
              <a:t>Subsysteme </a:t>
            </a:r>
            <a:r>
              <a:rPr lang="de-DE" altLang="de-DE" dirty="0" smtClean="0"/>
              <a:t>klassen-</a:t>
            </a:r>
            <a:r>
              <a:rPr lang="de-DE" altLang="de-DE" dirty="0" err="1" smtClean="0"/>
              <a:t>spezifi</a:t>
            </a:r>
            <a:r>
              <a:rPr lang="de-DE" altLang="de-DE" dirty="0" smtClean="0"/>
              <a:t>-scher Stammkulturen</a:t>
            </a:r>
          </a:p>
          <a:p>
            <a:r>
              <a:rPr lang="de-DE" altLang="de-DE" dirty="0" smtClean="0"/>
              <a:t>Doppelte Artikulation von Jugend-</a:t>
            </a:r>
            <a:r>
              <a:rPr lang="de-DE" altLang="de-DE" dirty="0" err="1" smtClean="0"/>
              <a:t>Subkultu</a:t>
            </a:r>
            <a:r>
              <a:rPr lang="de-DE" altLang="de-DE" dirty="0" smtClean="0"/>
              <a:t>-</a:t>
            </a:r>
            <a:r>
              <a:rPr lang="de-DE" altLang="de-DE" dirty="0" err="1" smtClean="0"/>
              <a:t>ren</a:t>
            </a:r>
            <a:endParaRPr lang="de-DE" altLang="de-DE" dirty="0" smtClean="0"/>
          </a:p>
          <a:p>
            <a:r>
              <a:rPr lang="de-DE" altLang="de-DE" dirty="0" smtClean="0"/>
              <a:t>Hegemonie</a:t>
            </a:r>
          </a:p>
          <a:p>
            <a:r>
              <a:rPr lang="de-DE" altLang="de-DE" dirty="0" smtClean="0"/>
              <a:t>Ideologie</a:t>
            </a:r>
          </a:p>
          <a:p>
            <a:r>
              <a:rPr lang="de-DE" altLang="de-DE" dirty="0" smtClean="0"/>
              <a:t>Stil (Phil Cohen, John Clarke, Dick </a:t>
            </a:r>
            <a:r>
              <a:rPr lang="de-DE" altLang="de-DE" dirty="0" err="1" smtClean="0"/>
              <a:t>Hebdi-ge</a:t>
            </a:r>
            <a:r>
              <a:rPr lang="de-DE" altLang="de-DE" dirty="0" smtClean="0"/>
              <a:t>, Paul Willis)</a:t>
            </a:r>
          </a:p>
        </p:txBody>
      </p:sp>
    </p:spTree>
    <p:extLst>
      <p:ext uri="{BB962C8B-B14F-4D97-AF65-F5344CB8AC3E}">
        <p14:creationId xmlns:p14="http://schemas.microsoft.com/office/powerpoint/2010/main" val="3175255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11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8000">
              <a:spcBef>
                <a:spcPts val="600"/>
              </a:spcBef>
            </a:pPr>
            <a:r>
              <a:rPr lang="de-DE" altLang="de-DE" dirty="0" smtClean="0"/>
              <a:t>Stil als Abgrenzung von und Identifikation mit der Elternkultur</a:t>
            </a:r>
          </a:p>
          <a:p>
            <a:pPr marL="288000">
              <a:spcBef>
                <a:spcPts val="600"/>
              </a:spcBef>
            </a:pPr>
            <a:r>
              <a:rPr lang="de-DE" altLang="de-DE" dirty="0" err="1" smtClean="0"/>
              <a:t>Bricolage</a:t>
            </a:r>
            <a:r>
              <a:rPr lang="de-DE" altLang="de-DE" dirty="0" smtClean="0"/>
              <a:t> (Claude </a:t>
            </a:r>
            <a:r>
              <a:rPr lang="de-DE" altLang="de-DE" dirty="0" err="1" smtClean="0"/>
              <a:t>Lévi-Strauss</a:t>
            </a:r>
            <a:r>
              <a:rPr lang="de-DE" altLang="de-DE" dirty="0" smtClean="0"/>
              <a:t>)</a:t>
            </a:r>
          </a:p>
          <a:p>
            <a:pPr marL="288000">
              <a:spcBef>
                <a:spcPts val="600"/>
              </a:spcBef>
            </a:pPr>
            <a:r>
              <a:rPr lang="de-DE" altLang="de-DE" dirty="0" smtClean="0"/>
              <a:t>„</a:t>
            </a:r>
            <a:r>
              <a:rPr lang="de-DE" altLang="de-DE" dirty="0" err="1" smtClean="0"/>
              <a:t>Subculture</a:t>
            </a:r>
            <a:r>
              <a:rPr lang="de-DE" altLang="de-DE" dirty="0" smtClean="0"/>
              <a:t>. The </a:t>
            </a:r>
            <a:r>
              <a:rPr lang="de-DE" altLang="de-DE" dirty="0" err="1" smtClean="0"/>
              <a:t>Meaning</a:t>
            </a:r>
            <a:r>
              <a:rPr lang="de-DE" altLang="de-DE" dirty="0" smtClean="0"/>
              <a:t> </a:t>
            </a:r>
            <a:r>
              <a:rPr lang="de-DE" altLang="de-DE" dirty="0" err="1" smtClean="0"/>
              <a:t>of</a:t>
            </a:r>
            <a:r>
              <a:rPr lang="de-DE" altLang="de-DE" dirty="0" smtClean="0"/>
              <a:t> Style“ (Dick </a:t>
            </a:r>
            <a:r>
              <a:rPr lang="de-DE" altLang="de-DE" dirty="0" err="1" smtClean="0"/>
              <a:t>Hebdige</a:t>
            </a:r>
            <a:r>
              <a:rPr lang="de-DE" altLang="de-DE" dirty="0" smtClean="0"/>
              <a:t>)</a:t>
            </a:r>
          </a:p>
          <a:p>
            <a:pPr marL="288000">
              <a:spcBef>
                <a:spcPts val="600"/>
              </a:spcBef>
            </a:pPr>
            <a:r>
              <a:rPr lang="de-DE" altLang="de-DE" dirty="0" smtClean="0"/>
              <a:t>Stil als Verweigerung</a:t>
            </a:r>
          </a:p>
          <a:p>
            <a:pPr marL="288000">
              <a:spcBef>
                <a:spcPts val="600"/>
              </a:spcBef>
            </a:pPr>
            <a:r>
              <a:rPr lang="de-DE" altLang="de-DE" dirty="0" smtClean="0">
                <a:hlinkClick r:id="rId2"/>
              </a:rPr>
              <a:t>Teddy Boys </a:t>
            </a:r>
            <a:r>
              <a:rPr lang="de-DE" altLang="de-DE" dirty="0" smtClean="0"/>
              <a:t>oder </a:t>
            </a:r>
            <a:r>
              <a:rPr lang="de-DE" altLang="de-DE" dirty="0" smtClean="0">
                <a:hlinkClick r:id="rId3" action="ppaction://hlinkfile"/>
              </a:rPr>
              <a:t>Teds</a:t>
            </a:r>
            <a:endParaRPr lang="de-DE" altLang="de-DE" dirty="0" smtClean="0"/>
          </a:p>
          <a:p>
            <a:pPr marL="288000">
              <a:spcBef>
                <a:spcPts val="600"/>
              </a:spcBef>
            </a:pPr>
            <a:r>
              <a:rPr lang="de-DE" altLang="de-DE" dirty="0" err="1" smtClean="0">
                <a:hlinkClick r:id="rId4"/>
              </a:rPr>
              <a:t>Mods</a:t>
            </a:r>
            <a:r>
              <a:rPr lang="de-DE" altLang="de-DE" dirty="0" smtClean="0"/>
              <a:t> – </a:t>
            </a:r>
            <a:r>
              <a:rPr lang="de-DE" altLang="de-DE" dirty="0" smtClean="0">
                <a:hlinkClick r:id="rId5" action="ppaction://hlinkfile"/>
              </a:rPr>
              <a:t>Dandys </a:t>
            </a:r>
            <a:r>
              <a:rPr lang="de-DE" altLang="de-DE" dirty="0" smtClean="0">
                <a:hlinkClick r:id="rId6" action="ppaction://hlinkfile"/>
              </a:rPr>
              <a:t>der</a:t>
            </a:r>
            <a:r>
              <a:rPr lang="de-DE" altLang="de-DE" dirty="0" smtClean="0"/>
              <a:t> </a:t>
            </a:r>
            <a:r>
              <a:rPr lang="de-DE" altLang="de-DE" dirty="0" smtClean="0">
                <a:hlinkClick r:id="rId7" action="ppaction://hlinkfile"/>
              </a:rPr>
              <a:t>unteren </a:t>
            </a:r>
            <a:r>
              <a:rPr lang="de-DE" altLang="de-DE" dirty="0" smtClean="0">
                <a:hlinkClick r:id="rId8" action="ppaction://hlinkfile"/>
              </a:rPr>
              <a:t>Schichten</a:t>
            </a:r>
            <a:endParaRPr lang="de-DE" altLang="de-DE" dirty="0" smtClean="0"/>
          </a:p>
          <a:p>
            <a:pPr marL="288000">
              <a:spcBef>
                <a:spcPts val="600"/>
              </a:spcBef>
            </a:pPr>
            <a:r>
              <a:rPr lang="de-DE" altLang="de-DE" dirty="0" smtClean="0">
                <a:hlinkClick r:id="rId9"/>
              </a:rPr>
              <a:t>Punks </a:t>
            </a:r>
            <a:r>
              <a:rPr lang="de-DE" altLang="de-DE" dirty="0" smtClean="0"/>
              <a:t>– </a:t>
            </a:r>
            <a:r>
              <a:rPr lang="de-DE" altLang="de-DE" dirty="0" smtClean="0">
                <a:hlinkClick r:id="rId10" action="ppaction://hlinkfile"/>
              </a:rPr>
              <a:t>eine </a:t>
            </a:r>
            <a:r>
              <a:rPr lang="de-DE" altLang="de-DE" dirty="0" err="1" smtClean="0">
                <a:hlinkClick r:id="rId10" action="ppaction://hlinkfile"/>
              </a:rPr>
              <a:t>Bricolage</a:t>
            </a:r>
            <a:r>
              <a:rPr lang="de-DE" altLang="de-DE" dirty="0" smtClean="0">
                <a:hlinkClick r:id="rId10" action="ppaction://hlinkfile"/>
              </a:rPr>
              <a:t> </a:t>
            </a:r>
            <a:r>
              <a:rPr lang="de-DE" altLang="de-DE" dirty="0" smtClean="0">
                <a:hlinkClick r:id="rId11" action="ppaction://hlinkfile"/>
              </a:rPr>
              <a:t>scheinbar </a:t>
            </a:r>
            <a:r>
              <a:rPr lang="de-DE" altLang="de-DE" dirty="0" err="1" smtClean="0">
                <a:hlinkClick r:id="rId12" action="ppaction://hlinkfile"/>
              </a:rPr>
              <a:t>unver-einbarer</a:t>
            </a:r>
            <a:r>
              <a:rPr lang="de-DE" altLang="de-DE" dirty="0" smtClean="0">
                <a:hlinkClick r:id="rId12" action="ppaction://hlinkfile"/>
              </a:rPr>
              <a:t> </a:t>
            </a:r>
            <a:r>
              <a:rPr lang="de-DE" altLang="de-DE" dirty="0" smtClean="0">
                <a:hlinkClick r:id="rId13" action="ppaction://hlinkfile"/>
              </a:rPr>
              <a:t>Stile </a:t>
            </a:r>
            <a:r>
              <a:rPr lang="de-DE" altLang="de-DE" dirty="0" smtClean="0">
                <a:hlinkClick r:id="rId14" action="ppaction://hlinkfile"/>
              </a:rPr>
              <a:t>und </a:t>
            </a:r>
            <a:r>
              <a:rPr lang="de-DE" altLang="de-DE" dirty="0" smtClean="0">
                <a:hlinkClick r:id="rId15" action="ppaction://hlinkfile"/>
              </a:rPr>
              <a:t>Traditionen</a:t>
            </a:r>
            <a:endParaRPr lang="de-DE" altLang="de-DE" dirty="0" smtClean="0"/>
          </a:p>
        </p:txBody>
      </p:sp>
    </p:spTree>
    <p:extLst>
      <p:ext uri="{BB962C8B-B14F-4D97-AF65-F5344CB8AC3E}">
        <p14:creationId xmlns:p14="http://schemas.microsoft.com/office/powerpoint/2010/main" val="4168664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12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600"/>
              </a:spcBef>
              <a:buNone/>
            </a:pPr>
            <a:r>
              <a:rPr lang="de-DE" altLang="de-DE" dirty="0" smtClean="0"/>
              <a:t>Jugendszenen statt Jugendsubkulturen</a:t>
            </a:r>
          </a:p>
          <a:p>
            <a:pPr>
              <a:spcBef>
                <a:spcPts val="600"/>
              </a:spcBef>
            </a:pPr>
            <a:r>
              <a:rPr lang="de-DE" altLang="de-DE" dirty="0" smtClean="0"/>
              <a:t>Erosion der Klassenkulturen</a:t>
            </a:r>
          </a:p>
          <a:p>
            <a:pPr>
              <a:spcBef>
                <a:spcPts val="600"/>
              </a:spcBef>
            </a:pPr>
            <a:r>
              <a:rPr lang="de-DE" altLang="de-DE" dirty="0" smtClean="0"/>
              <a:t>Temporäre und anlassbezogene Zugehörigkeiten</a:t>
            </a:r>
          </a:p>
          <a:p>
            <a:pPr>
              <a:spcBef>
                <a:spcPts val="600"/>
              </a:spcBef>
            </a:pPr>
            <a:r>
              <a:rPr lang="de-DE" altLang="de-DE" dirty="0"/>
              <a:t>n</a:t>
            </a:r>
            <a:r>
              <a:rPr lang="de-DE" altLang="de-DE" dirty="0" smtClean="0"/>
              <a:t>eue „Formate“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de-DE" altLang="de-DE" dirty="0" smtClean="0">
                <a:hlinkClick r:id="rId2"/>
              </a:rPr>
              <a:t>Flashmobs</a:t>
            </a:r>
            <a:endParaRPr lang="de-DE" altLang="de-DE" dirty="0" smtClean="0"/>
          </a:p>
          <a:p>
            <a:pPr>
              <a:spcBef>
                <a:spcPts val="600"/>
              </a:spcBef>
            </a:pPr>
            <a:r>
              <a:rPr lang="de-DE" altLang="de-DE" dirty="0" smtClean="0">
                <a:hlinkClick r:id="rId3"/>
              </a:rPr>
              <a:t>Scheinbar spontan</a:t>
            </a:r>
            <a:endParaRPr lang="de-DE" altLang="de-DE" dirty="0" smtClean="0"/>
          </a:p>
          <a:p>
            <a:pPr>
              <a:spcBef>
                <a:spcPts val="600"/>
              </a:spcBef>
            </a:pPr>
            <a:r>
              <a:rPr lang="de-DE" altLang="de-DE" dirty="0" smtClean="0"/>
              <a:t>Skurril und/oder spektakulär</a:t>
            </a:r>
          </a:p>
          <a:p>
            <a:pPr>
              <a:spcBef>
                <a:spcPts val="600"/>
              </a:spcBef>
            </a:pPr>
            <a:r>
              <a:rPr lang="de-DE" altLang="de-DE" dirty="0" smtClean="0"/>
              <a:t>Einmalig und überraschend</a:t>
            </a:r>
          </a:p>
        </p:txBody>
      </p:sp>
    </p:spTree>
    <p:extLst>
      <p:ext uri="{BB962C8B-B14F-4D97-AF65-F5344CB8AC3E}">
        <p14:creationId xmlns:p14="http://schemas.microsoft.com/office/powerpoint/2010/main" val="4008709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13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pic>
        <p:nvPicPr>
          <p:cNvPr id="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8956" y="836713"/>
            <a:ext cx="6433404" cy="53686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9128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14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pic>
        <p:nvPicPr>
          <p:cNvPr id="4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0459" y="764704"/>
            <a:ext cx="6561901" cy="54049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81772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15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pic>
        <p:nvPicPr>
          <p:cNvPr id="4" name="Picture 5" descr="Bild11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867472"/>
            <a:ext cx="6192688" cy="5269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6297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16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pic>
        <p:nvPicPr>
          <p:cNvPr id="4" name="Picture 5" descr="Bild1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806195"/>
            <a:ext cx="6120680" cy="5208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2694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17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600"/>
              </a:spcBef>
              <a:buNone/>
            </a:pPr>
            <a:r>
              <a:rPr lang="de-DE" altLang="de-DE" dirty="0" err="1" smtClean="0">
                <a:hlinkClick r:id="rId2"/>
              </a:rPr>
              <a:t>Crossgolf</a:t>
            </a:r>
            <a:endParaRPr lang="de-DE" altLang="de-DE" dirty="0" smtClean="0"/>
          </a:p>
          <a:p>
            <a:pPr>
              <a:spcBef>
                <a:spcPts val="600"/>
              </a:spcBef>
            </a:pPr>
            <a:r>
              <a:rPr lang="de-DE" altLang="de-DE" dirty="0" smtClean="0"/>
              <a:t>Untypische Orte</a:t>
            </a:r>
          </a:p>
          <a:p>
            <a:pPr>
              <a:spcBef>
                <a:spcPts val="600"/>
              </a:spcBef>
            </a:pPr>
            <a:r>
              <a:rPr lang="de-DE" altLang="de-DE" dirty="0" smtClean="0"/>
              <a:t>Wenig Regeln</a:t>
            </a:r>
          </a:p>
          <a:p>
            <a:pPr marL="0" indent="0">
              <a:spcBef>
                <a:spcPts val="600"/>
              </a:spcBef>
              <a:buNone/>
            </a:pPr>
            <a:endParaRPr lang="de-DE" altLang="de-DE" dirty="0" smtClean="0"/>
          </a:p>
        </p:txBody>
      </p:sp>
      <p:pic>
        <p:nvPicPr>
          <p:cNvPr id="4" name="Picture 4" descr="Bild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5" y="2492896"/>
            <a:ext cx="4320480" cy="3530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113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18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pic>
        <p:nvPicPr>
          <p:cNvPr id="4" name="Picture 5" descr="Bild5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7122" y="836712"/>
            <a:ext cx="6641051" cy="540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3752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19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pic>
        <p:nvPicPr>
          <p:cNvPr id="4" name="Picture 5" descr="Bild7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5961" y="897922"/>
            <a:ext cx="3538728" cy="5095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8698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20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pic>
        <p:nvPicPr>
          <p:cNvPr id="4" name="Picture 5" descr="Bild16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765183"/>
            <a:ext cx="6480720" cy="5235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8547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21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600"/>
              </a:spcBef>
              <a:buNone/>
            </a:pPr>
            <a:r>
              <a:rPr lang="de-DE" altLang="de-DE" dirty="0" smtClean="0"/>
              <a:t>Le </a:t>
            </a:r>
            <a:r>
              <a:rPr lang="de-DE" altLang="de-DE" dirty="0" err="1" smtClean="0"/>
              <a:t>Parcour</a:t>
            </a:r>
            <a:endParaRPr lang="de-DE" altLang="de-DE" dirty="0" smtClean="0"/>
          </a:p>
          <a:p>
            <a:pPr>
              <a:spcBef>
                <a:spcPts val="600"/>
              </a:spcBef>
            </a:pPr>
            <a:r>
              <a:rPr lang="de-DE" altLang="de-DE" dirty="0" smtClean="0"/>
              <a:t>Gründer: David Belle</a:t>
            </a:r>
          </a:p>
          <a:p>
            <a:pPr>
              <a:spcBef>
                <a:spcPts val="600"/>
              </a:spcBef>
            </a:pPr>
            <a:r>
              <a:rPr lang="de-DE" altLang="de-DE" dirty="0" smtClean="0"/>
              <a:t>Physischer und mentaler Einklang mit Umwelt</a:t>
            </a:r>
          </a:p>
          <a:p>
            <a:pPr>
              <a:spcBef>
                <a:spcPts val="600"/>
              </a:spcBef>
            </a:pPr>
            <a:r>
              <a:rPr lang="de-DE" altLang="de-DE" dirty="0" smtClean="0"/>
              <a:t>Eroberung der urbanen Umgebung (vgl. Skater, Sprayer etc.)</a:t>
            </a:r>
          </a:p>
          <a:p>
            <a:pPr>
              <a:spcBef>
                <a:spcPts val="600"/>
              </a:spcBef>
            </a:pPr>
            <a:r>
              <a:rPr lang="de-DE" altLang="de-DE" dirty="0" smtClean="0"/>
              <a:t>Effiziente Form der Bewegung</a:t>
            </a:r>
          </a:p>
          <a:p>
            <a:pPr>
              <a:spcBef>
                <a:spcPts val="600"/>
              </a:spcBef>
            </a:pPr>
            <a:r>
              <a:rPr lang="de-DE" altLang="de-DE" dirty="0" smtClean="0">
                <a:hlinkClick r:id="rId2"/>
              </a:rPr>
              <a:t>Geschicklichkeit</a:t>
            </a:r>
            <a:endParaRPr lang="de-DE" altLang="de-DE" dirty="0" smtClean="0"/>
          </a:p>
          <a:p>
            <a:pPr>
              <a:spcBef>
                <a:spcPts val="600"/>
              </a:spcBef>
            </a:pPr>
            <a:r>
              <a:rPr lang="de-DE" altLang="de-DE" dirty="0" smtClean="0">
                <a:hlinkClick r:id="rId3"/>
              </a:rPr>
              <a:t>Spektakuläre Aktionen</a:t>
            </a:r>
            <a:endParaRPr lang="de-DE" altLang="de-DE" dirty="0" smtClean="0"/>
          </a:p>
        </p:txBody>
      </p:sp>
    </p:spTree>
    <p:extLst>
      <p:ext uri="{BB962C8B-B14F-4D97-AF65-F5344CB8AC3E}">
        <p14:creationId xmlns:p14="http://schemas.microsoft.com/office/powerpoint/2010/main" val="3922202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22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pic>
        <p:nvPicPr>
          <p:cNvPr id="6" name="Picture 5" descr="Bild21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0241" y="869347"/>
            <a:ext cx="3630168" cy="5152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5842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23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600"/>
              </a:spcBef>
              <a:buNone/>
            </a:pPr>
            <a:r>
              <a:rPr lang="de-DE" altLang="de-DE" dirty="0" smtClean="0"/>
              <a:t>Alle Bilder zu den </a:t>
            </a:r>
            <a:r>
              <a:rPr lang="de-DE" altLang="de-DE" dirty="0"/>
              <a:t>Szenen stammen aus dem Buch von Katrin Bauer: </a:t>
            </a:r>
            <a:r>
              <a:rPr lang="de-DE" altLang="de-DE" dirty="0" smtClean="0"/>
              <a:t>Jugendkulturelle </a:t>
            </a:r>
            <a:r>
              <a:rPr lang="de-DE" altLang="de-DE" dirty="0"/>
              <a:t>Szenen als </a:t>
            </a:r>
            <a:r>
              <a:rPr lang="de-DE" altLang="de-DE" dirty="0" err="1" smtClean="0"/>
              <a:t>Trendphäno-mene</a:t>
            </a:r>
            <a:r>
              <a:rPr lang="de-DE" altLang="de-DE" dirty="0"/>
              <a:t>. Münster 2010</a:t>
            </a:r>
            <a:r>
              <a:rPr lang="de-DE" altLang="de-DE" dirty="0" smtClean="0"/>
              <a:t>.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de-DE" altLang="de-DE" dirty="0" smtClean="0"/>
              <a:t>Weitere Beispiele</a:t>
            </a:r>
          </a:p>
          <a:p>
            <a:pPr>
              <a:spcBef>
                <a:spcPts val="600"/>
              </a:spcBef>
            </a:pPr>
            <a:r>
              <a:rPr lang="de-DE" altLang="de-DE" dirty="0" err="1" smtClean="0"/>
              <a:t>Mipsterz</a:t>
            </a:r>
            <a:r>
              <a:rPr lang="de-DE" altLang="de-DE" dirty="0"/>
              <a:t>: </a:t>
            </a:r>
            <a:r>
              <a:rPr lang="de-DE" altLang="de-DE" dirty="0">
                <a:hlinkClick r:id="rId2"/>
              </a:rPr>
              <a:t>http://</a:t>
            </a:r>
            <a:r>
              <a:rPr lang="de-DE" altLang="de-DE" dirty="0" smtClean="0">
                <a:hlinkClick r:id="rId2"/>
              </a:rPr>
              <a:t>vimeo.com/100475946</a:t>
            </a:r>
            <a:endParaRPr lang="de-DE" altLang="de-DE" dirty="0" smtClean="0"/>
          </a:p>
          <a:p>
            <a:pPr>
              <a:spcBef>
                <a:spcPts val="600"/>
              </a:spcBef>
            </a:pPr>
            <a:r>
              <a:rPr lang="de-DE" altLang="de-DE"/>
              <a:t>M.I.A</a:t>
            </a:r>
            <a:r>
              <a:rPr lang="de-DE" altLang="de-DE" smtClean="0"/>
              <a:t>.: https</a:t>
            </a:r>
            <a:r>
              <a:rPr lang="de-DE" altLang="de-DE" dirty="0"/>
              <a:t>://www.youtube.com/watch?v=2uYs0gJD-LE</a:t>
            </a:r>
          </a:p>
          <a:p>
            <a:pPr>
              <a:spcBef>
                <a:spcPts val="600"/>
              </a:spcBef>
            </a:pPr>
            <a:endParaRPr lang="de-DE" altLang="de-DE" dirty="0"/>
          </a:p>
          <a:p>
            <a:pPr marL="0" indent="0">
              <a:spcBef>
                <a:spcPts val="600"/>
              </a:spcBef>
              <a:buNone/>
            </a:pPr>
            <a:endParaRPr lang="de-DE" altLang="de-DE" dirty="0" smtClean="0"/>
          </a:p>
        </p:txBody>
      </p:sp>
    </p:spTree>
    <p:extLst>
      <p:ext uri="{BB962C8B-B14F-4D97-AF65-F5344CB8AC3E}">
        <p14:creationId xmlns:p14="http://schemas.microsoft.com/office/powerpoint/2010/main" val="1532211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24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400"/>
              </a:spcBef>
            </a:pPr>
            <a:r>
              <a:rPr lang="de-DE" altLang="de-DE" dirty="0" smtClean="0">
                <a:hlinkClick r:id="rId2" action="ppaction://hlinkfile"/>
              </a:rPr>
              <a:t>Paul Willis</a:t>
            </a:r>
            <a:r>
              <a:rPr lang="de-DE" altLang="de-DE" dirty="0" smtClean="0"/>
              <a:t>: </a:t>
            </a:r>
            <a:r>
              <a:rPr lang="de-DE" altLang="de-DE" dirty="0" smtClean="0">
                <a:hlinkClick r:id="rId3" action="ppaction://hlinkfile"/>
              </a:rPr>
              <a:t>Learning </a:t>
            </a:r>
            <a:r>
              <a:rPr lang="de-DE" altLang="de-DE" dirty="0" err="1" smtClean="0">
                <a:hlinkClick r:id="rId3" action="ppaction://hlinkfile"/>
              </a:rPr>
              <a:t>to</a:t>
            </a:r>
            <a:r>
              <a:rPr lang="de-DE" altLang="de-DE" dirty="0" smtClean="0">
                <a:hlinkClick r:id="rId3" action="ppaction://hlinkfile"/>
              </a:rPr>
              <a:t> Labour </a:t>
            </a:r>
            <a:r>
              <a:rPr lang="de-DE" altLang="de-DE" dirty="0" smtClean="0"/>
              <a:t>(1977)</a:t>
            </a:r>
          </a:p>
          <a:p>
            <a:pPr>
              <a:spcBef>
                <a:spcPts val="400"/>
              </a:spcBef>
            </a:pPr>
            <a:r>
              <a:rPr lang="de-DE" altLang="de-DE" dirty="0" smtClean="0"/>
              <a:t>Schulethnografie</a:t>
            </a:r>
          </a:p>
          <a:p>
            <a:pPr>
              <a:spcBef>
                <a:spcPts val="400"/>
              </a:spcBef>
            </a:pPr>
            <a:r>
              <a:rPr lang="de-DE" altLang="de-DE" dirty="0" smtClean="0"/>
              <a:t>Arbeiterjugendliche</a:t>
            </a:r>
          </a:p>
          <a:p>
            <a:pPr>
              <a:spcBef>
                <a:spcPts val="400"/>
              </a:spcBef>
            </a:pPr>
            <a:r>
              <a:rPr lang="de-DE" altLang="de-DE" dirty="0" err="1" smtClean="0"/>
              <a:t>Lads</a:t>
            </a:r>
            <a:endParaRPr lang="de-DE" altLang="de-DE" dirty="0" smtClean="0"/>
          </a:p>
          <a:p>
            <a:pPr>
              <a:spcBef>
                <a:spcPts val="400"/>
              </a:spcBef>
            </a:pPr>
            <a:r>
              <a:rPr lang="de-DE" altLang="de-DE" dirty="0" smtClean="0"/>
              <a:t>Nonkonformisten – Konformisten</a:t>
            </a:r>
          </a:p>
          <a:p>
            <a:pPr>
              <a:spcBef>
                <a:spcPts val="400"/>
              </a:spcBef>
            </a:pPr>
            <a:r>
              <a:rPr lang="de-DE" altLang="de-DE" dirty="0" smtClean="0"/>
              <a:t>Identität und Selbstbestimmung</a:t>
            </a:r>
          </a:p>
          <a:p>
            <a:pPr>
              <a:spcBef>
                <a:spcPts val="400"/>
              </a:spcBef>
            </a:pPr>
            <a:r>
              <a:rPr lang="de-DE" altLang="de-DE" dirty="0" smtClean="0"/>
              <a:t>Gewalt, Rassismus und Machismo</a:t>
            </a:r>
          </a:p>
          <a:p>
            <a:pPr>
              <a:spcBef>
                <a:spcPts val="400"/>
              </a:spcBef>
            </a:pPr>
            <a:r>
              <a:rPr lang="de-DE" altLang="de-DE" dirty="0" smtClean="0"/>
              <a:t>Gegen-Schulkultur – Betriebskultur</a:t>
            </a:r>
          </a:p>
          <a:p>
            <a:pPr>
              <a:spcBef>
                <a:spcPts val="400"/>
              </a:spcBef>
            </a:pPr>
            <a:r>
              <a:rPr lang="de-DE" altLang="de-DE" dirty="0" smtClean="0"/>
              <a:t>Autorität – Respekt – Anerkennung</a:t>
            </a:r>
          </a:p>
          <a:p>
            <a:pPr>
              <a:spcBef>
                <a:spcPts val="400"/>
              </a:spcBef>
            </a:pPr>
            <a:r>
              <a:rPr lang="de-DE" altLang="de-DE" dirty="0" smtClean="0"/>
              <a:t>Soziale Reproduktion der Arbeiterkultur</a:t>
            </a:r>
          </a:p>
          <a:p>
            <a:pPr>
              <a:spcBef>
                <a:spcPts val="600"/>
              </a:spcBef>
            </a:pPr>
            <a:endParaRPr lang="de-DE" altLang="de-DE" dirty="0" smtClean="0"/>
          </a:p>
        </p:txBody>
      </p:sp>
    </p:spTree>
    <p:extLst>
      <p:ext uri="{BB962C8B-B14F-4D97-AF65-F5344CB8AC3E}">
        <p14:creationId xmlns:p14="http://schemas.microsoft.com/office/powerpoint/2010/main" val="4066038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25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altLang="de-DE" dirty="0" smtClean="0"/>
              <a:t>Cultural Studies:</a:t>
            </a:r>
          </a:p>
          <a:p>
            <a:r>
              <a:rPr lang="de-DE" altLang="de-DE" dirty="0" smtClean="0"/>
              <a:t>Kultur als Feld von Machtkämpfen</a:t>
            </a:r>
          </a:p>
          <a:p>
            <a:r>
              <a:rPr lang="de-DE" altLang="de-DE" dirty="0" smtClean="0"/>
              <a:t>Zielt auf politische Veränderungen</a:t>
            </a:r>
          </a:p>
          <a:p>
            <a:r>
              <a:rPr lang="de-DE" altLang="de-DE" dirty="0" smtClean="0"/>
              <a:t>Überwindung der Kulturindustriethese</a:t>
            </a:r>
          </a:p>
          <a:p>
            <a:r>
              <a:rPr lang="de-DE" altLang="de-DE" dirty="0" smtClean="0"/>
              <a:t>Betonung der Praxis</a:t>
            </a:r>
          </a:p>
          <a:p>
            <a:r>
              <a:rPr lang="de-DE" altLang="de-DE" dirty="0" smtClean="0"/>
              <a:t>Kritik an der Klassenbetonung früher Cultural Studies</a:t>
            </a:r>
          </a:p>
        </p:txBody>
      </p:sp>
    </p:spTree>
    <p:extLst>
      <p:ext uri="{BB962C8B-B14F-4D97-AF65-F5344CB8AC3E}">
        <p14:creationId xmlns:p14="http://schemas.microsoft.com/office/powerpoint/2010/main" val="2617093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theme/theme1.xml><?xml version="1.0" encoding="utf-8"?>
<a:theme xmlns:a="http://schemas.openxmlformats.org/drawingml/2006/main" name="Stadtanthropologische Perspektiven gelayoutet">
  <a:themeElements>
    <a:clrScheme name="Stadtanthropologische Perspektiven gelayoute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dtanthropologische Perspektiven gelayoute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dtanthropologische Perspektiven gelayoute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dtanthropologische Perspektiven gelayoute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dtanthropologische Perspektiven gelayoute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dtanthropologische Perspektiven gelayoute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dtanthropologische Perspektiven gelayoute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dtanthropologische Perspektiven gelayoute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dtanthropologische Perspektiven gelayoute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dtanthropologische Perspektiven gelayoute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dtanthropologische Perspektiven gelayoute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dtanthropologische Perspektiven gelayoute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dtanthropologische Perspektiven gelayoute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dtanthropologische Perspektiven gelayoute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Stadtanthropologische Perspektiven gelayoutet</Template>
  <TotalTime>0</TotalTime>
  <Words>653</Words>
  <Application>Microsoft Office PowerPoint</Application>
  <PresentationFormat>Bildschirmpräsentation (4:3)</PresentationFormat>
  <Paragraphs>111</Paragraphs>
  <Slides>25</Slides>
  <Notes>2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25</vt:i4>
      </vt:variant>
    </vt:vector>
  </HeadingPairs>
  <TitlesOfParts>
    <vt:vector size="26" baseType="lpstr">
      <vt:lpstr>Stadtanthropologische Perspektiven gelayoutet</vt:lpstr>
      <vt:lpstr>Einführung in die Europäische Ethnologie</vt:lpstr>
      <vt:lpstr>Einführung in die Europäische Ethnologie    2 </vt:lpstr>
      <vt:lpstr>Einführung in die Europäische Ethnologie    3 </vt:lpstr>
      <vt:lpstr>Einführung in die Europäische Ethnologie    4            </vt:lpstr>
      <vt:lpstr>Einführung in die Europäische Ethnologie    5 </vt:lpstr>
      <vt:lpstr>Einführung in die Europäische Ethnologie    6 </vt:lpstr>
      <vt:lpstr>Einführung in die Europäische Ethnologie    7 </vt:lpstr>
      <vt:lpstr>Einführung in die Europäische Ethnologie    8 </vt:lpstr>
      <vt:lpstr>Einführung in die Europäische Ethnologie    9 </vt:lpstr>
      <vt:lpstr>Einführung in die Europäische Ethnologie    10 </vt:lpstr>
      <vt:lpstr>Einführung in die Europäische Ethnologie    11 </vt:lpstr>
      <vt:lpstr>Einführung in die Europäische Ethnologie    12 </vt:lpstr>
      <vt:lpstr>Einführung in die Europäische Ethnologie    13 </vt:lpstr>
      <vt:lpstr>Einführung in die Europäische Ethnologie    14 </vt:lpstr>
      <vt:lpstr>Einführung in die Europäische Ethnologie    15 </vt:lpstr>
      <vt:lpstr>Einführung in die Europäische Ethnologie    16 </vt:lpstr>
      <vt:lpstr>Einführung in die Europäische Ethnologie    17 </vt:lpstr>
      <vt:lpstr>Einführung in die Europäische Ethnologie    18 </vt:lpstr>
      <vt:lpstr>Einführung in die Europäische Ethnologie    19 </vt:lpstr>
      <vt:lpstr>Einführung in die Europäische Ethnologie    20 </vt:lpstr>
      <vt:lpstr>Einführung in die Europäische Ethnologie    21 </vt:lpstr>
      <vt:lpstr>Einführung in die Europäische Ethnologie    22 </vt:lpstr>
      <vt:lpstr>Einführung in die Europäische Ethnologie    23 </vt:lpstr>
      <vt:lpstr>Einführung in die Europäische Ethnologie    24 </vt:lpstr>
      <vt:lpstr>Einführung in die Europäische Ethnologie    25 </vt:lpstr>
    </vt:vector>
  </TitlesOfParts>
  <Company>LMU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Stadtanthropologische Perspektiven</dc:title>
  <dc:creator>ITG</dc:creator>
  <cp:lastModifiedBy>itg</cp:lastModifiedBy>
  <cp:revision>170</cp:revision>
  <dcterms:created xsi:type="dcterms:W3CDTF">2010-04-27T10:38:34Z</dcterms:created>
  <dcterms:modified xsi:type="dcterms:W3CDTF">2014-12-01T09:56:47Z</dcterms:modified>
</cp:coreProperties>
</file>