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9" r:id="rId2"/>
    <p:sldId id="401" r:id="rId3"/>
    <p:sldId id="407" r:id="rId4"/>
    <p:sldId id="435" r:id="rId5"/>
    <p:sldId id="436" r:id="rId6"/>
    <p:sldId id="437" r:id="rId7"/>
    <p:sldId id="438" r:id="rId8"/>
    <p:sldId id="439" r:id="rId9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613" autoAdjust="0"/>
    <p:restoredTop sz="86364" autoAdjust="0"/>
  </p:normalViewPr>
  <p:slideViewPr>
    <p:cSldViewPr>
      <p:cViewPr varScale="1">
        <p:scale>
          <a:sx n="110" d="100"/>
          <a:sy n="110" d="100"/>
        </p:scale>
        <p:origin x="-930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6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r>
              <a:rPr lang="de-DE"/>
              <a:t>Einführung in die Europäische Ethnologie</a:t>
            </a:r>
          </a:p>
        </p:txBody>
      </p:sp>
      <p:sp>
        <p:nvSpPr>
          <p:cNvPr id="7106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106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106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8B4794D8-6386-459C-9244-8061A4B2563E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r>
              <a:rPr lang="de-DE"/>
              <a:t>Einführung in die Europäische Ethnologie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 smtClean="0"/>
              <a:t>Textmasterformate durch Klicken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3E28546D-F43A-4E44-A1C3-9769E820DD3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hdr" sz="quarter"/>
          </p:nvPr>
        </p:nvSpPr>
        <p:spPr>
          <a:extLst>
            <a:ext uri="{909E8E84-426E-40DD-AFC4-6F175D3DCCD1}"/>
            <a:ext uri="{91240B29-F687-4F45-9708-019B960494DF}"/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r>
              <a:rPr lang="de-DE" altLang="de-DE" smtClean="0"/>
              <a:t>Einführung in die Europäische Ethnologie</a:t>
            </a:r>
          </a:p>
        </p:txBody>
      </p:sp>
      <p:sp>
        <p:nvSpPr>
          <p:cNvPr id="97283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/>
            <a:ext uri="{91240B29-F687-4F45-9708-019B960494DF}"/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fld id="{32871285-35BD-40E2-8882-F61171468E9D}" type="slidenum">
              <a:rPr lang="de-DE" altLang="de-DE" smtClean="0"/>
              <a:pPr eaLnBrk="1" hangingPunct="1">
                <a:spcBef>
                  <a:spcPct val="0"/>
                </a:spcBef>
                <a:defRPr/>
              </a:pPr>
              <a:t>1</a:t>
            </a:fld>
            <a:endParaRPr lang="de-DE" altLang="de-DE" smtClean="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95288" y="765175"/>
            <a:ext cx="4033837" cy="5360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81525" y="765175"/>
            <a:ext cx="4033838" cy="5360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561138" y="260350"/>
            <a:ext cx="2054225" cy="5865813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95288" y="260350"/>
            <a:ext cx="6013450" cy="5865813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el, Text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5288" y="260350"/>
            <a:ext cx="8220075" cy="34607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395288" y="765175"/>
            <a:ext cx="4033837" cy="53609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81525" y="765175"/>
            <a:ext cx="4033838" cy="53609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260350"/>
            <a:ext cx="8220075" cy="34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Einführung in die Europäische Ethnologie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5288" y="765175"/>
            <a:ext cx="8220075" cy="5360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Organisatorisches:</a:t>
            </a:r>
          </a:p>
          <a:p>
            <a:pPr lvl="1"/>
            <a:r>
              <a:rPr lang="de-DE" altLang="de-DE" smtClean="0"/>
              <a:t>Vorlesungstermine: 19.4., 26.4., 3.5., 10.5., 17.5., 7.6., 14. 6., 21. 6., 28.6., 5.7., 12. 7. und 19.7.</a:t>
            </a:r>
          </a:p>
          <a:p>
            <a:pPr lvl="1"/>
            <a:r>
              <a:rPr lang="de-DE" altLang="de-DE" smtClean="0"/>
              <a:t>Der Termin am 31.5. entfällt</a:t>
            </a:r>
          </a:p>
          <a:p>
            <a:pPr lvl="1"/>
            <a:r>
              <a:rPr lang="de-DE" altLang="de-DE" smtClean="0"/>
              <a:t>Prüfung (wer eine benötigt): 25. Juli 2010 –Zeit und Ort rechtzeitig auf der Institutshome-page (http://www.volkskunde.uni-muenchen. de/index.html) oder im Sekretariat erfragen.</a:t>
            </a:r>
          </a:p>
          <a:p>
            <a:pPr lvl="0"/>
            <a:r>
              <a:rPr lang="de-DE" altLang="de-DE" smtClean="0"/>
              <a:t>Seminarkarte!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95288" y="6237288"/>
            <a:ext cx="8220075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" name="Line 7"/>
          <p:cNvSpPr>
            <a:spLocks noChangeShapeType="1"/>
          </p:cNvSpPr>
          <p:nvPr/>
        </p:nvSpPr>
        <p:spPr bwMode="auto">
          <a:xfrm>
            <a:off x="323850" y="692150"/>
            <a:ext cx="8496300" cy="0"/>
          </a:xfrm>
          <a:prstGeom prst="line">
            <a:avLst/>
          </a:prstGeom>
          <a:noFill/>
          <a:ln w="25400">
            <a:solidFill>
              <a:srgbClr val="808000"/>
            </a:solidFill>
            <a:round/>
            <a:headEnd/>
            <a:tailEnd/>
          </a:ln>
          <a:extLst>
            <a:ext uri="{909E8E84-426E-40DD-AFC4-6F175D3DCCD1}"/>
          </a:extLst>
        </p:spPr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1030" name="Rectangle 8"/>
          <p:cNvSpPr>
            <a:spLocks noChangeArrowheads="1"/>
          </p:cNvSpPr>
          <p:nvPr/>
        </p:nvSpPr>
        <p:spPr bwMode="auto">
          <a:xfrm>
            <a:off x="0" y="0"/>
            <a:ext cx="179388" cy="6858000"/>
          </a:xfrm>
          <a:prstGeom prst="rect">
            <a:avLst/>
          </a:prstGeom>
          <a:solidFill>
            <a:srgbClr val="808000"/>
          </a:solidFill>
          <a:ln w="25400">
            <a:solidFill>
              <a:srgbClr val="808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de-DE" altLang="de-DE"/>
          </a:p>
        </p:txBody>
      </p:sp>
      <p:sp>
        <p:nvSpPr>
          <p:cNvPr id="1031" name="Line 9"/>
          <p:cNvSpPr>
            <a:spLocks noChangeShapeType="1"/>
          </p:cNvSpPr>
          <p:nvPr/>
        </p:nvSpPr>
        <p:spPr bwMode="auto">
          <a:xfrm>
            <a:off x="323850" y="6165850"/>
            <a:ext cx="8351838" cy="0"/>
          </a:xfrm>
          <a:prstGeom prst="line">
            <a:avLst/>
          </a:prstGeom>
          <a:noFill/>
          <a:ln w="25400">
            <a:solidFill>
              <a:srgbClr val="808000"/>
            </a:solidFill>
            <a:round/>
            <a:headEnd/>
            <a:tailEnd/>
          </a:ln>
          <a:extLst>
            <a:ext uri="{909E8E84-426E-40DD-AFC4-6F175D3DCCD1}"/>
          </a:extLst>
        </p:spPr>
        <p:txBody>
          <a:bodyPr/>
          <a:lstStyle/>
          <a:p>
            <a:pPr>
              <a:defRPr/>
            </a:pPr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9" r:id="rId2"/>
    <p:sldLayoutId id="2147483658" r:id="rId3"/>
    <p:sldLayoutId id="2147483657" r:id="rId4"/>
    <p:sldLayoutId id="2147483656" r:id="rId5"/>
    <p:sldLayoutId id="2147483655" r:id="rId6"/>
    <p:sldLayoutId id="2147483654" r:id="rId7"/>
    <p:sldLayoutId id="2147483653" r:id="rId8"/>
    <p:sldLayoutId id="2147483652" r:id="rId9"/>
    <p:sldLayoutId id="2147483651" r:id="rId10"/>
    <p:sldLayoutId id="2147483650" r:id="rId11"/>
    <p:sldLayoutId id="2147483649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85800" y="908050"/>
            <a:ext cx="7772400" cy="2692400"/>
          </a:xfrm>
        </p:spPr>
        <p:txBody>
          <a:bodyPr/>
          <a:lstStyle/>
          <a:p>
            <a:pPr algn="ctr" eaLnBrk="1" hangingPunct="1"/>
            <a:r>
              <a:rPr lang="de-DE" altLang="de-DE" sz="4800" b="1" smtClean="0"/>
              <a:t>Einführung in die Europäische Ethnologie</a:t>
            </a:r>
          </a:p>
        </p:txBody>
      </p:sp>
      <p:sp>
        <p:nvSpPr>
          <p:cNvPr id="16386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de-DE" altLang="de-DE" smtClean="0"/>
          </a:p>
          <a:p>
            <a:pPr eaLnBrk="1" hangingPunct="1"/>
            <a:endParaRPr lang="de-DE" altLang="de-DE" smtClean="0"/>
          </a:p>
        </p:txBody>
      </p:sp>
      <p:sp>
        <p:nvSpPr>
          <p:cNvPr id="16387" name="Rectangle 6"/>
          <p:cNvSpPr>
            <a:spLocks noChangeArrowheads="1"/>
          </p:cNvSpPr>
          <p:nvPr/>
        </p:nvSpPr>
        <p:spPr bwMode="auto">
          <a:xfrm>
            <a:off x="2268538" y="4437063"/>
            <a:ext cx="4572000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de-DE" altLang="de-DE" sz="2400" b="1"/>
              <a:t>WS 2014/15</a:t>
            </a:r>
          </a:p>
          <a:p>
            <a:pPr algn="ctr"/>
            <a:r>
              <a:rPr lang="de-DE" altLang="de-DE" sz="2400" b="1"/>
              <a:t>Prof. Dr. Johannes Moser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smtClean="0"/>
              <a:t>Einführung in die Europäische Ethnologie				</a:t>
            </a:r>
            <a:fld id="{901E095C-FBB0-48B7-A6EE-B1EAE3A35909}" type="slidenum">
              <a:rPr lang="de-DE" altLang="de-DE" smtClean="0"/>
              <a:pPr/>
              <a:t>2</a:t>
            </a:fld>
            <a:r>
              <a:rPr lang="de-DE" altLang="de-DE" sz="600" smtClean="0"/>
              <a:t>	</a:t>
            </a:r>
            <a:endParaRPr lang="de-DE" altLang="de-DE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de-DE" altLang="de-DE" smtClean="0"/>
              <a:t>Community Studies</a:t>
            </a:r>
          </a:p>
          <a:p>
            <a:pPr marL="0" indent="0"/>
            <a:r>
              <a:rPr lang="de-DE" altLang="de-DE" smtClean="0"/>
              <a:t>Gemeindeforschung – Community Studies</a:t>
            </a:r>
          </a:p>
          <a:p>
            <a:pPr marL="0" indent="0"/>
            <a:r>
              <a:rPr lang="de-DE" altLang="de-DE" smtClean="0"/>
              <a:t>Unterschiedliche Formen</a:t>
            </a:r>
          </a:p>
          <a:p>
            <a:pPr marL="0" indent="0"/>
            <a:r>
              <a:rPr lang="de-DE" altLang="de-DE" smtClean="0"/>
              <a:t>Gisela Welz: Gemeinde als eine Repro-duktion der Verknüpfung von Kultur und Identität</a:t>
            </a:r>
          </a:p>
          <a:p>
            <a:pPr marL="0" indent="0">
              <a:buFontTx/>
              <a:buAutoNum type="arabicPeriod"/>
            </a:pPr>
            <a:r>
              <a:rPr lang="de-DE" altLang="de-DE" smtClean="0"/>
              <a:t>Was ist Gemeinde?</a:t>
            </a:r>
          </a:p>
          <a:p>
            <a:pPr marL="0" indent="0">
              <a:buFontTx/>
              <a:buAutoNum type="arabicPeriod"/>
            </a:pPr>
            <a:r>
              <a:rPr lang="de-DE" altLang="de-DE" smtClean="0"/>
              <a:t>Rolle für die Alltagswelt?</a:t>
            </a:r>
          </a:p>
          <a:p>
            <a:pPr marL="0" indent="0">
              <a:buFontTx/>
              <a:buAutoNum type="arabicPeriod"/>
            </a:pPr>
            <a:r>
              <a:rPr lang="de-DE" altLang="de-DE" smtClean="0"/>
              <a:t>Tragfähiges Konzept?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smtClean="0"/>
              <a:t>Einführung in die Europäische Ethnologie				</a:t>
            </a:r>
            <a:fld id="{0277E3E3-9FB5-43B1-962D-D487C9E3706F}" type="slidenum">
              <a:rPr lang="de-DE" altLang="de-DE" smtClean="0"/>
              <a:pPr/>
              <a:t>3</a:t>
            </a:fld>
            <a:r>
              <a:rPr lang="de-DE" altLang="de-DE" sz="600" smtClean="0"/>
              <a:t>	</a:t>
            </a:r>
            <a:endParaRPr lang="de-DE" altLang="de-DE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altLang="de-DE" smtClean="0"/>
              <a:t>Doppelbedeutung von </a:t>
            </a:r>
            <a:r>
              <a:rPr lang="de-DE" altLang="de-DE" i="1" smtClean="0"/>
              <a:t>community</a:t>
            </a:r>
          </a:p>
          <a:p>
            <a:r>
              <a:rPr lang="de-DE" altLang="de-DE" smtClean="0"/>
              <a:t>Gemeinde und Gemeinschaft</a:t>
            </a:r>
          </a:p>
          <a:p>
            <a:r>
              <a:rPr lang="de-DE" altLang="de-DE" smtClean="0"/>
              <a:t>Drei Aspekte von Gemeinde</a:t>
            </a:r>
          </a:p>
          <a:p>
            <a:pPr marL="971550" lvl="1" indent="-514350">
              <a:buFontTx/>
              <a:buAutoNum type="alphaLcParenR"/>
            </a:pPr>
            <a:r>
              <a:rPr lang="de-DE" altLang="de-DE" smtClean="0"/>
              <a:t>Sozialräumliche Einheit</a:t>
            </a:r>
          </a:p>
          <a:p>
            <a:pPr marL="971550" lvl="1" indent="-514350">
              <a:buFontTx/>
              <a:buAutoNum type="alphaLcParenR"/>
            </a:pPr>
            <a:r>
              <a:rPr lang="de-DE" altLang="de-DE" smtClean="0"/>
              <a:t>Sozialsystem</a:t>
            </a:r>
          </a:p>
          <a:p>
            <a:pPr marL="971550" lvl="1" indent="-514350">
              <a:buFontTx/>
              <a:buAutoNum type="alphaLcParenR"/>
            </a:pPr>
            <a:r>
              <a:rPr lang="de-DE" altLang="de-DE" smtClean="0"/>
              <a:t>Gemeinsame Interessen</a:t>
            </a:r>
          </a:p>
          <a:p>
            <a:r>
              <a:rPr lang="de-DE" altLang="de-DE" smtClean="0"/>
              <a:t>Bewusstsein einer Grenze</a:t>
            </a:r>
          </a:p>
          <a:p>
            <a:r>
              <a:rPr lang="de-DE" altLang="de-DE" smtClean="0"/>
              <a:t>Bedeutungswelten</a:t>
            </a:r>
          </a:p>
          <a:p>
            <a:r>
              <a:rPr lang="de-DE" altLang="de-DE" smtClean="0"/>
              <a:t>Ideal von Gemeinde hinterfragen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smtClean="0"/>
              <a:t>Einführung in die Europäische Ethnologie				</a:t>
            </a:r>
            <a:fld id="{61D86DF8-26D4-4E95-B493-C884D999965F}" type="slidenum">
              <a:rPr lang="de-DE" altLang="de-DE" smtClean="0"/>
              <a:pPr/>
              <a:t>4</a:t>
            </a:fld>
            <a:r>
              <a:rPr lang="de-DE" altLang="de-DE" sz="600" smtClean="0"/>
              <a:t>	</a:t>
            </a:r>
            <a:endParaRPr lang="de-DE" altLang="de-DE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altLang="de-DE" smtClean="0"/>
              <a:t>Ferdinand Tönnies: „Gemeinschaft und Gesellschaft“ (1887)</a:t>
            </a:r>
          </a:p>
          <a:p>
            <a:r>
              <a:rPr lang="de-DE" altLang="de-DE" smtClean="0"/>
              <a:t>Émile Durkheim: Über die Teilung der sozialen Arbeit (1893)</a:t>
            </a:r>
          </a:p>
          <a:p>
            <a:pPr lvl="1"/>
            <a:r>
              <a:rPr lang="de-DE" altLang="de-DE" smtClean="0"/>
              <a:t>Mechanische und organische Solidarität</a:t>
            </a:r>
          </a:p>
          <a:p>
            <a:r>
              <a:rPr lang="de-DE" altLang="de-DE" smtClean="0"/>
              <a:t>Vermischung von empirischer Beschrei-bung und normativer Festschreibung</a:t>
            </a:r>
          </a:p>
          <a:p>
            <a:r>
              <a:rPr lang="de-DE" altLang="de-DE" smtClean="0"/>
              <a:t>Beispiel: Tepoztlan</a:t>
            </a:r>
          </a:p>
          <a:p>
            <a:r>
              <a:rPr lang="de-DE" altLang="de-DE" smtClean="0"/>
              <a:t>Robert Redfield: folk-urban Kontinuum</a:t>
            </a:r>
          </a:p>
          <a:p>
            <a:r>
              <a:rPr lang="de-DE" altLang="de-DE" smtClean="0"/>
              <a:t>Oscar Lewis: Kultur der Armut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smtClean="0"/>
              <a:t>Einführung in die Europäische Ethnologie				</a:t>
            </a:r>
            <a:fld id="{C8777806-BD40-4DC6-A0CE-C2D7F8AB4452}" type="slidenum">
              <a:rPr lang="de-DE" altLang="de-DE" smtClean="0"/>
              <a:pPr/>
              <a:t>5</a:t>
            </a:fld>
            <a:r>
              <a:rPr lang="de-DE" altLang="de-DE" sz="600" smtClean="0"/>
              <a:t>	</a:t>
            </a:r>
            <a:endParaRPr lang="de-DE" altLang="de-DE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altLang="de-DE" smtClean="0"/>
              <a:t>Martin Bulmer: Frage nach Kontrolle</a:t>
            </a:r>
          </a:p>
          <a:p>
            <a:r>
              <a:rPr lang="de-DE" altLang="de-DE" smtClean="0"/>
              <a:t>Laurence Wylie: „Dorf in der Vaucluse. Der Alltag einer franz. Gemeinde“ (1957)</a:t>
            </a:r>
          </a:p>
          <a:p>
            <a:r>
              <a:rPr lang="de-DE" altLang="de-DE" smtClean="0"/>
              <a:t>Peyrane – Rousillon</a:t>
            </a:r>
          </a:p>
          <a:p>
            <a:r>
              <a:rPr lang="de-DE" altLang="de-DE" smtClean="0"/>
              <a:t>William Foote Whyte: Street Corner Socie-ty. Die Sozialstruktur eines Italienerviertels (1943)</a:t>
            </a:r>
          </a:p>
          <a:p>
            <a:r>
              <a:rPr lang="de-DE" altLang="de-DE" i="1" smtClean="0"/>
              <a:t>corner boys – college boys</a:t>
            </a:r>
          </a:p>
          <a:p>
            <a:r>
              <a:rPr lang="de-DE" altLang="de-DE" smtClean="0"/>
              <a:t>Doc und Chic Morelli</a:t>
            </a:r>
          </a:p>
          <a:p>
            <a:r>
              <a:rPr lang="de-DE" altLang="de-DE" smtClean="0"/>
              <a:t>Gutes Beispiel qualitativer Forschung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smtClean="0"/>
              <a:t>Einführung in die Europäische Ethnologie				</a:t>
            </a:r>
            <a:fld id="{4834258E-35C4-44E7-8995-548FC5D49F54}" type="slidenum">
              <a:rPr lang="de-DE" altLang="de-DE" smtClean="0"/>
              <a:pPr/>
              <a:t>6</a:t>
            </a:fld>
            <a:r>
              <a:rPr lang="de-DE" altLang="de-DE" sz="600" smtClean="0"/>
              <a:t>	</a:t>
            </a:r>
            <a:endParaRPr lang="de-DE" altLang="de-DE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altLang="de-DE" smtClean="0"/>
              <a:t>Conrad Arensberg</a:t>
            </a:r>
          </a:p>
          <a:p>
            <a:pPr lvl="1"/>
            <a:r>
              <a:rPr lang="de-DE" altLang="de-DE" smtClean="0"/>
              <a:t>Gemeinde als Objekt</a:t>
            </a:r>
          </a:p>
          <a:p>
            <a:pPr lvl="1"/>
            <a:r>
              <a:rPr lang="de-DE" altLang="de-DE" smtClean="0"/>
              <a:t>Gemeinde als Paradigma</a:t>
            </a:r>
          </a:p>
          <a:p>
            <a:r>
              <a:rPr lang="de-DE" altLang="de-DE" smtClean="0"/>
              <a:t>Robert &amp; Helen Lynd: Middletown (1929)</a:t>
            </a:r>
          </a:p>
          <a:p>
            <a:r>
              <a:rPr lang="de-DE" altLang="de-DE" smtClean="0"/>
              <a:t>Lloyd Warner: Yankee City</a:t>
            </a:r>
          </a:p>
          <a:p>
            <a:r>
              <a:rPr lang="de-DE" altLang="de-DE" smtClean="0"/>
              <a:t>Studien </a:t>
            </a:r>
            <a:r>
              <a:rPr lang="de-DE" altLang="de-DE" i="1" smtClean="0"/>
              <a:t>von</a:t>
            </a:r>
            <a:r>
              <a:rPr lang="de-DE" altLang="de-DE" smtClean="0"/>
              <a:t> versus Studien </a:t>
            </a:r>
            <a:r>
              <a:rPr lang="de-DE" altLang="de-DE" i="1" smtClean="0"/>
              <a:t>in</a:t>
            </a:r>
            <a:r>
              <a:rPr lang="de-DE" altLang="de-DE" smtClean="0"/>
              <a:t> kleinen Gemeinden (Bjarne Stoklund)</a:t>
            </a:r>
          </a:p>
          <a:p>
            <a:r>
              <a:rPr lang="de-DE" altLang="de-DE" smtClean="0"/>
              <a:t>Gemeindeforschung als Methode</a:t>
            </a:r>
          </a:p>
          <a:p>
            <a:r>
              <a:rPr lang="de-DE" altLang="de-DE" smtClean="0"/>
              <a:t>Verhältnis innen – außen</a:t>
            </a:r>
          </a:p>
          <a:p>
            <a:endParaRPr lang="de-DE" altLang="de-DE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smtClean="0"/>
              <a:t>Einführung in die Europäische Ethnologie				</a:t>
            </a:r>
            <a:fld id="{19E51D91-36BA-4627-9397-AF98A36D8110}" type="slidenum">
              <a:rPr lang="de-DE" altLang="de-DE" smtClean="0"/>
              <a:pPr/>
              <a:t>7</a:t>
            </a:fld>
            <a:r>
              <a:rPr lang="de-DE" altLang="de-DE" sz="600" smtClean="0"/>
              <a:t>	</a:t>
            </a:r>
            <a:endParaRPr lang="de-DE" altLang="de-DE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de-DE" altLang="de-DE" dirty="0" err="1" smtClean="0"/>
              <a:t>Orvar</a:t>
            </a:r>
            <a:r>
              <a:rPr lang="de-DE" altLang="de-DE" dirty="0" smtClean="0"/>
              <a:t> </a:t>
            </a:r>
            <a:r>
              <a:rPr lang="de-DE" altLang="de-DE" dirty="0" err="1" smtClean="0"/>
              <a:t>Löfgren</a:t>
            </a:r>
            <a:r>
              <a:rPr lang="de-DE" altLang="de-DE" dirty="0" smtClean="0"/>
              <a:t>: Auflösung der Gemeinde-grenzen</a:t>
            </a:r>
          </a:p>
          <a:p>
            <a:pPr>
              <a:defRPr/>
            </a:pPr>
            <a:r>
              <a:rPr lang="de-DE" altLang="de-DE" dirty="0" smtClean="0"/>
              <a:t>Historische Dimension</a:t>
            </a:r>
          </a:p>
          <a:p>
            <a:pPr>
              <a:defRPr/>
            </a:pPr>
            <a:r>
              <a:rPr lang="de-DE" altLang="de-DE" dirty="0" smtClean="0"/>
              <a:t>Verbindung von synchroner </a:t>
            </a:r>
            <a:r>
              <a:rPr lang="de-DE" altLang="de-DE" dirty="0" err="1" smtClean="0"/>
              <a:t>Strukturanaly</a:t>
            </a:r>
            <a:r>
              <a:rPr lang="de-DE" altLang="de-DE" dirty="0" smtClean="0"/>
              <a:t>-se und diachroner Prozessanalyse nötig</a:t>
            </a:r>
          </a:p>
          <a:p>
            <a:pPr>
              <a:defRPr/>
            </a:pPr>
            <a:r>
              <a:rPr lang="de-DE" altLang="de-DE" dirty="0" smtClean="0"/>
              <a:t>Wie soll Wandel beobachtet werden?</a:t>
            </a:r>
          </a:p>
          <a:p>
            <a:pPr>
              <a:defRPr/>
            </a:pPr>
            <a:r>
              <a:rPr lang="de-DE" altLang="de-DE" dirty="0" smtClean="0"/>
              <a:t>Auswirkungen der Globalisierung</a:t>
            </a:r>
          </a:p>
          <a:p>
            <a:pPr marL="0" indent="0">
              <a:buFontTx/>
              <a:buNone/>
              <a:defRPr/>
            </a:pPr>
            <a:r>
              <a:rPr lang="de-DE" altLang="de-DE" dirty="0" smtClean="0"/>
              <a:t>Möglichkeiten einer gegenwärtigen Gemein-</a:t>
            </a:r>
            <a:r>
              <a:rPr lang="de-DE" altLang="de-DE" dirty="0" err="1" smtClean="0"/>
              <a:t>deforschung</a:t>
            </a:r>
            <a:r>
              <a:rPr lang="de-DE" altLang="de-DE" dirty="0" smtClean="0"/>
              <a:t>:</a:t>
            </a:r>
          </a:p>
          <a:p>
            <a:pPr marL="0" indent="0">
              <a:buFontTx/>
              <a:buNone/>
              <a:defRPr/>
            </a:pPr>
            <a:endParaRPr lang="de-DE" altLang="de-DE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smtClean="0"/>
              <a:t>Einführung in die Europäische Ethnologie				</a:t>
            </a:r>
            <a:fld id="{841BE82C-F867-41D4-81BA-CE03A17F7DFB}" type="slidenum">
              <a:rPr lang="de-DE" altLang="de-DE" smtClean="0"/>
              <a:pPr/>
              <a:t>8</a:t>
            </a:fld>
            <a:r>
              <a:rPr lang="de-DE" altLang="de-DE" sz="600" smtClean="0"/>
              <a:t>	</a:t>
            </a:r>
            <a:endParaRPr lang="de-DE" altLang="de-DE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Tx/>
              <a:buAutoNum type="arabicPeriod"/>
            </a:pPr>
            <a:r>
              <a:rPr lang="de-DE" altLang="de-DE" smtClean="0"/>
              <a:t>Gemeinde ist kein Mikrokosmos, der für sich selbst funktioniert</a:t>
            </a:r>
          </a:p>
          <a:p>
            <a:pPr marL="514350" indent="-514350">
              <a:buFontTx/>
              <a:buAutoNum type="arabicPeriod"/>
            </a:pPr>
            <a:r>
              <a:rPr lang="de-DE" altLang="de-DE" smtClean="0"/>
              <a:t>Ethos der Gemeinde</a:t>
            </a:r>
          </a:p>
          <a:p>
            <a:pPr marL="514350" indent="-514350">
              <a:buFontTx/>
              <a:buAutoNum type="arabicPeriod"/>
            </a:pPr>
            <a:r>
              <a:rPr lang="de-DE" altLang="de-DE" smtClean="0"/>
              <a:t>Kein holistisches und zeitloses Bild einer ganzen Gemeinde darf entworfen werden</a:t>
            </a:r>
          </a:p>
          <a:p>
            <a:pPr marL="514350" indent="-514350">
              <a:buFontTx/>
              <a:buAutoNum type="arabicPeriod"/>
            </a:pPr>
            <a:r>
              <a:rPr lang="de-DE" altLang="de-DE" smtClean="0"/>
              <a:t>Symbolischen und realen Grenzen von Gemeinden muss besondere Aufmerk-samkeit gelten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theme/theme1.xml><?xml version="1.0" encoding="utf-8"?>
<a:theme xmlns:a="http://schemas.openxmlformats.org/drawingml/2006/main" name="Stadtanthropologische Perspektiven gelayoutet">
  <a:themeElements>
    <a:clrScheme name="Stadtanthropologische Perspektiven gelayoute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dtanthropologische Perspektiven gelayoute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dtanthropologische Perspektiven gelayoute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dtanthropologische Perspektiven gelayoute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dtanthropologische Perspektiven gelayoute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dtanthropologische Perspektiven gelayoute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dtanthropologische Perspektiven gelayoute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dtanthropologische Perspektiven gelayoute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dtanthropologische Perspektiven gelayoute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dtanthropologische Perspektiven gelayoute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dtanthropologische Perspektiven gelayoute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dtanthropologische Perspektiven gelayoute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dtanthropologische Perspektiven gelayoute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dtanthropologische Perspektiven gelayoute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Stadtanthropologische Perspektiven gelayoutet</Template>
  <TotalTime>0</TotalTime>
  <Words>281</Words>
  <Application>Microsoft Office PowerPoint</Application>
  <PresentationFormat>Bildschirmpräsentation (4:3)</PresentationFormat>
  <Paragraphs>60</Paragraphs>
  <Slides>8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1</vt:i4>
      </vt:variant>
      <vt:variant>
        <vt:lpstr>Entwurfsvorlage</vt:lpstr>
      </vt:variant>
      <vt:variant>
        <vt:i4>1</vt:i4>
      </vt:variant>
      <vt:variant>
        <vt:lpstr>Folientitel</vt:lpstr>
      </vt:variant>
      <vt:variant>
        <vt:i4>8</vt:i4>
      </vt:variant>
    </vt:vector>
  </HeadingPairs>
  <TitlesOfParts>
    <vt:vector size="10" baseType="lpstr">
      <vt:lpstr>Arial</vt:lpstr>
      <vt:lpstr>Stadtanthropologische Perspektiven gelayoutet</vt:lpstr>
      <vt:lpstr>Einführung in die Europäische Ethnologie</vt:lpstr>
      <vt:lpstr>Einführung in die Europäische Ethnologie    2 </vt:lpstr>
      <vt:lpstr>Einführung in die Europäische Ethnologie    3 </vt:lpstr>
      <vt:lpstr>Einführung in die Europäische Ethnologie    4 </vt:lpstr>
      <vt:lpstr>Einführung in die Europäische Ethnologie    5 </vt:lpstr>
      <vt:lpstr>Einführung in die Europäische Ethnologie    6 </vt:lpstr>
      <vt:lpstr>Einführung in die Europäische Ethnologie    7 </vt:lpstr>
      <vt:lpstr>Einführung in die Europäische Ethnologie    8 </vt:lpstr>
    </vt:vector>
  </TitlesOfParts>
  <Company>LMU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Stadtanthropologische Perspektiven</dc:title>
  <dc:creator>ITG</dc:creator>
  <cp:lastModifiedBy>arau</cp:lastModifiedBy>
  <cp:revision>221</cp:revision>
  <dcterms:created xsi:type="dcterms:W3CDTF">2010-04-27T10:38:34Z</dcterms:created>
  <dcterms:modified xsi:type="dcterms:W3CDTF">2015-01-19T15:52:07Z</dcterms:modified>
</cp:coreProperties>
</file>