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3" r:id="rId6"/>
    <p:sldId id="261" r:id="rId7"/>
    <p:sldId id="262" r:id="rId8"/>
    <p:sldId id="264" r:id="rId9"/>
    <p:sldId id="265" r:id="rId10"/>
    <p:sldId id="266" r:id="rId11"/>
    <p:sldId id="268" r:id="rId12"/>
    <p:sldId id="278" r:id="rId13"/>
    <p:sldId id="279" r:id="rId14"/>
    <p:sldId id="281" r:id="rId15"/>
    <p:sldId id="282" r:id="rId16"/>
    <p:sldId id="277" r:id="rId17"/>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pitchFamily="-72" charset="0"/>
        <a:ea typeface="ＭＳ Ｐゴシック" pitchFamily="-72" charset="-128"/>
        <a:cs typeface="ＭＳ Ｐゴシック" pitchFamily="-72" charset="-128"/>
      </a:defRPr>
    </a:lvl1pPr>
    <a:lvl2pPr marL="457200" algn="l" rtl="0" fontAlgn="base">
      <a:spcBef>
        <a:spcPct val="0"/>
      </a:spcBef>
      <a:spcAft>
        <a:spcPct val="0"/>
      </a:spcAft>
      <a:defRPr kern="1200">
        <a:solidFill>
          <a:schemeClr val="tx1"/>
        </a:solidFill>
        <a:latin typeface="Arial" pitchFamily="-72" charset="0"/>
        <a:ea typeface="ＭＳ Ｐゴシック" pitchFamily="-72" charset="-128"/>
        <a:cs typeface="ＭＳ Ｐゴシック" pitchFamily="-72" charset="-128"/>
      </a:defRPr>
    </a:lvl2pPr>
    <a:lvl3pPr marL="914400" algn="l" rtl="0" fontAlgn="base">
      <a:spcBef>
        <a:spcPct val="0"/>
      </a:spcBef>
      <a:spcAft>
        <a:spcPct val="0"/>
      </a:spcAft>
      <a:defRPr kern="1200">
        <a:solidFill>
          <a:schemeClr val="tx1"/>
        </a:solidFill>
        <a:latin typeface="Arial" pitchFamily="-72" charset="0"/>
        <a:ea typeface="ＭＳ Ｐゴシック" pitchFamily="-72" charset="-128"/>
        <a:cs typeface="ＭＳ Ｐゴシック" pitchFamily="-72" charset="-128"/>
      </a:defRPr>
    </a:lvl3pPr>
    <a:lvl4pPr marL="1371600" algn="l" rtl="0" fontAlgn="base">
      <a:spcBef>
        <a:spcPct val="0"/>
      </a:spcBef>
      <a:spcAft>
        <a:spcPct val="0"/>
      </a:spcAft>
      <a:defRPr kern="1200">
        <a:solidFill>
          <a:schemeClr val="tx1"/>
        </a:solidFill>
        <a:latin typeface="Arial" pitchFamily="-72" charset="0"/>
        <a:ea typeface="ＭＳ Ｐゴシック" pitchFamily="-72" charset="-128"/>
        <a:cs typeface="ＭＳ Ｐゴシック" pitchFamily="-72" charset="-128"/>
      </a:defRPr>
    </a:lvl4pPr>
    <a:lvl5pPr marL="1828800" algn="l" rtl="0" fontAlgn="base">
      <a:spcBef>
        <a:spcPct val="0"/>
      </a:spcBef>
      <a:spcAft>
        <a:spcPct val="0"/>
      </a:spcAft>
      <a:defRPr kern="1200">
        <a:solidFill>
          <a:schemeClr val="tx1"/>
        </a:solidFill>
        <a:latin typeface="Arial" pitchFamily="-72" charset="0"/>
        <a:ea typeface="ＭＳ Ｐゴシック" pitchFamily="-72" charset="-128"/>
        <a:cs typeface="ＭＳ Ｐゴシック" pitchFamily="-72" charset="-128"/>
      </a:defRPr>
    </a:lvl5pPr>
    <a:lvl6pPr marL="2286000" algn="l" defTabSz="457200" rtl="0" eaLnBrk="1" latinLnBrk="0" hangingPunct="1">
      <a:defRPr kern="1200">
        <a:solidFill>
          <a:schemeClr val="tx1"/>
        </a:solidFill>
        <a:latin typeface="Arial" pitchFamily="-72" charset="0"/>
        <a:ea typeface="ＭＳ Ｐゴシック" pitchFamily="-72" charset="-128"/>
        <a:cs typeface="ＭＳ Ｐゴシック" pitchFamily="-72" charset="-128"/>
      </a:defRPr>
    </a:lvl6pPr>
    <a:lvl7pPr marL="2743200" algn="l" defTabSz="457200" rtl="0" eaLnBrk="1" latinLnBrk="0" hangingPunct="1">
      <a:defRPr kern="1200">
        <a:solidFill>
          <a:schemeClr val="tx1"/>
        </a:solidFill>
        <a:latin typeface="Arial" pitchFamily="-72" charset="0"/>
        <a:ea typeface="ＭＳ Ｐゴシック" pitchFamily="-72" charset="-128"/>
        <a:cs typeface="ＭＳ Ｐゴシック" pitchFamily="-72" charset="-128"/>
      </a:defRPr>
    </a:lvl7pPr>
    <a:lvl8pPr marL="3200400" algn="l" defTabSz="457200" rtl="0" eaLnBrk="1" latinLnBrk="0" hangingPunct="1">
      <a:defRPr kern="1200">
        <a:solidFill>
          <a:schemeClr val="tx1"/>
        </a:solidFill>
        <a:latin typeface="Arial" pitchFamily="-72" charset="0"/>
        <a:ea typeface="ＭＳ Ｐゴシック" pitchFamily="-72" charset="-128"/>
        <a:cs typeface="ＭＳ Ｐゴシック" pitchFamily="-72" charset="-128"/>
      </a:defRPr>
    </a:lvl8pPr>
    <a:lvl9pPr marL="3657600" algn="l" defTabSz="457200" rtl="0" eaLnBrk="1" latinLnBrk="0" hangingPunct="1">
      <a:defRPr kern="1200">
        <a:solidFill>
          <a:schemeClr val="tx1"/>
        </a:solidFill>
        <a:latin typeface="Arial" pitchFamily="-72" charset="0"/>
        <a:ea typeface="ＭＳ Ｐゴシック" pitchFamily="-72" charset="-128"/>
        <a:cs typeface="ＭＳ Ｐゴシック" pitchFamily="-72"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9" d="100"/>
          <a:sy n="119" d="100"/>
        </p:scale>
        <p:origin x="-1410" y="-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pPr>
              <a:defRPr/>
            </a:pPr>
            <a:fld id="{4731EC0B-9D9F-428C-A324-1EB75CEA7030}" type="datetimeFigureOut">
              <a:rPr lang="de-DE"/>
              <a:pPr>
                <a:defRPr/>
              </a:pPr>
              <a:t>02.12.2015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4BD9EEAA-37CD-4D8E-A401-15A486970F97}" type="slidenum">
              <a:rPr lang="de-DE"/>
              <a:pPr>
                <a:defRPr/>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5BE37E0A-2A04-4D51-807C-DE3567174C28}" type="datetimeFigureOut">
              <a:rPr lang="de-DE"/>
              <a:pPr>
                <a:defRPr/>
              </a:pPr>
              <a:t>02.12.2015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EA041DD7-42B1-4583-9BA1-CF79FF55B041}" type="slidenum">
              <a:rPr lang="de-DE"/>
              <a:pPr>
                <a:defRPr/>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pPr>
              <a:defRPr/>
            </a:pPr>
            <a:fld id="{854FEBA7-2488-494A-9C78-7241BCF8233A}" type="datetimeFigureOut">
              <a:rPr lang="de-DE"/>
              <a:pPr>
                <a:defRPr/>
              </a:pPr>
              <a:t>02.12.2015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BD3F59E4-BDB3-4676-A446-F10D0A82D961}" type="slidenum">
              <a:rPr lang="de-DE"/>
              <a:pPr>
                <a:defRPr/>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BCA05FAD-19D7-4220-B6E1-F7E635D4F9E0}" type="datetimeFigureOut">
              <a:rPr lang="de-DE"/>
              <a:pPr>
                <a:defRPr/>
              </a:pPr>
              <a:t>02.12.2015</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7E8F3E02-F7DE-4C78-B003-70526D7A4790}" type="slidenum">
              <a:rPr lang="de-DE"/>
              <a:pPr>
                <a:defRPr/>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61FEE8A0-F347-44BB-A7F3-1450900A15F8}" type="datetimeFigureOut">
              <a:rPr lang="de-DE"/>
              <a:pPr>
                <a:defRPr/>
              </a:pPr>
              <a:t>02.12.2015</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pPr>
              <a:defRPr/>
            </a:pPr>
            <a:fld id="{DFAF2A90-E8F5-4425-954E-F08BE2D317E3}" type="slidenum">
              <a:rPr lang="de-DE"/>
              <a:pPr>
                <a:defRPr/>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D5CBDD14-A109-4A43-BBBA-3EF4845229B1}" type="datetimeFigureOut">
              <a:rPr lang="de-DE"/>
              <a:pPr>
                <a:defRPr/>
              </a:pPr>
              <a:t>02.12.2015</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pPr>
              <a:defRPr/>
            </a:pPr>
            <a:fld id="{3E339B65-3964-41BB-BC46-6A452E7C23E3}" type="slidenum">
              <a:rPr lang="de-DE"/>
              <a:pPr>
                <a:defRPr/>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117C2C49-78A8-4073-8DA8-4C5BFF755FEF}" type="datetimeFigureOut">
              <a:rPr lang="de-DE"/>
              <a:pPr>
                <a:defRPr/>
              </a:pPr>
              <a:t>02.12.2015</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p:txBody>
          <a:bodyPr/>
          <a:lstStyle>
            <a:lvl1pPr>
              <a:defRPr/>
            </a:lvl1pPr>
          </a:lstStyle>
          <a:p>
            <a:pPr>
              <a:defRPr/>
            </a:pPr>
            <a:fld id="{6AA939E5-2F46-4E13-B61C-B2E3BF255F7F}" type="slidenum">
              <a:rPr lang="de-DE"/>
              <a:pPr>
                <a:defRPr/>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fld id="{4B311ACA-A3A8-4221-8B92-E6E8D4023A15}" type="datetimeFigureOut">
              <a:rPr lang="de-DE"/>
              <a:pPr>
                <a:defRPr/>
              </a:pPr>
              <a:t>02.12.2015</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9BD29B08-35F9-42DA-A9AA-6C69543E1CEC}" type="slidenum">
              <a:rPr lang="de-DE"/>
              <a:pPr>
                <a:defRPr/>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fld id="{AFD8763C-7330-47D2-8955-3FFA5B553235}" type="datetimeFigureOut">
              <a:rPr lang="de-DE"/>
              <a:pPr>
                <a:defRPr/>
              </a:pPr>
              <a:t>02.12.2015</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3B9B39A7-B66D-40F4-B140-A6D299F8C244}" type="slidenum">
              <a:rPr lang="de-DE"/>
              <a:pPr>
                <a:defRPr/>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AF0D0CAC-D16A-4FFD-B7A1-1A7F1C285133}" type="datetimeFigureOut">
              <a:rPr lang="de-DE"/>
              <a:pPr>
                <a:defRPr/>
              </a:pPr>
              <a:t>02.12.2015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BE0ABD86-8EAF-4232-8E30-77D22B9CDAEB}" type="slidenum">
              <a:rPr lang="de-DE"/>
              <a:pPr>
                <a:defRPr/>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20FCC475-FB78-4C5F-B335-0DB3D4F836EE}" type="datetimeFigureOut">
              <a:rPr lang="de-DE"/>
              <a:pPr>
                <a:defRPr/>
              </a:pPr>
              <a:t>02.12.2015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165DA074-C969-4F76-9D47-D1F27BFC7C8A}" type="slidenum">
              <a:rPr lang="de-DE"/>
              <a:pPr>
                <a:defRPr/>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t>Mastertitelformat bearbeiten</a:t>
            </a:r>
          </a:p>
        </p:txBody>
      </p:sp>
      <p:sp>
        <p:nvSpPr>
          <p:cNvPr id="1027" name="Textplatzhalt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CFA73309-2886-412F-AD6A-2173FDEF99E4}" type="datetimeFigureOut">
              <a:rPr lang="de-DE"/>
              <a:pPr>
                <a:defRPr/>
              </a:pPr>
              <a:t>02.12.2015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AF52E8D6-901A-4A45-9CDA-4403C96D0E84}"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ＭＳ Ｐゴシック" pitchFamily="-72" charset="-128"/>
          <a:cs typeface="ＭＳ Ｐゴシック" pitchFamily="-72" charset="-128"/>
        </a:defRPr>
      </a:lvl1pPr>
      <a:lvl2pPr algn="ctr" rtl="0" fontAlgn="base">
        <a:spcBef>
          <a:spcPct val="0"/>
        </a:spcBef>
        <a:spcAft>
          <a:spcPct val="0"/>
        </a:spcAft>
        <a:defRPr sz="4400">
          <a:solidFill>
            <a:schemeClr val="tx1"/>
          </a:solidFill>
          <a:latin typeface="Calibri" charset="0"/>
          <a:ea typeface="ＭＳ Ｐゴシック" pitchFamily="-72" charset="-128"/>
          <a:cs typeface="ＭＳ Ｐゴシック" pitchFamily="-72" charset="-128"/>
        </a:defRPr>
      </a:lvl2pPr>
      <a:lvl3pPr algn="ctr" rtl="0" fontAlgn="base">
        <a:spcBef>
          <a:spcPct val="0"/>
        </a:spcBef>
        <a:spcAft>
          <a:spcPct val="0"/>
        </a:spcAft>
        <a:defRPr sz="4400">
          <a:solidFill>
            <a:schemeClr val="tx1"/>
          </a:solidFill>
          <a:latin typeface="Calibri" charset="0"/>
          <a:ea typeface="ＭＳ Ｐゴシック" pitchFamily="-72" charset="-128"/>
          <a:cs typeface="ＭＳ Ｐゴシック" pitchFamily="-72" charset="-128"/>
        </a:defRPr>
      </a:lvl3pPr>
      <a:lvl4pPr algn="ctr" rtl="0" fontAlgn="base">
        <a:spcBef>
          <a:spcPct val="0"/>
        </a:spcBef>
        <a:spcAft>
          <a:spcPct val="0"/>
        </a:spcAft>
        <a:defRPr sz="4400">
          <a:solidFill>
            <a:schemeClr val="tx1"/>
          </a:solidFill>
          <a:latin typeface="Calibri" charset="0"/>
          <a:ea typeface="ＭＳ Ｐゴシック" pitchFamily="-72" charset="-128"/>
          <a:cs typeface="ＭＳ Ｐゴシック" pitchFamily="-72" charset="-128"/>
        </a:defRPr>
      </a:lvl4pPr>
      <a:lvl5pPr algn="ctr" rtl="0" fontAlgn="base">
        <a:spcBef>
          <a:spcPct val="0"/>
        </a:spcBef>
        <a:spcAft>
          <a:spcPct val="0"/>
        </a:spcAft>
        <a:defRPr sz="4400">
          <a:solidFill>
            <a:schemeClr val="tx1"/>
          </a:solidFill>
          <a:latin typeface="Calibri" charset="0"/>
          <a:ea typeface="ＭＳ Ｐゴシック" pitchFamily="-72" charset="-128"/>
          <a:cs typeface="ＭＳ Ｐゴシック" pitchFamily="-72" charset="-128"/>
        </a:defRPr>
      </a:lvl5pPr>
      <a:lvl6pPr marL="457200" algn="ctr" rtl="0" fontAlgn="base">
        <a:spcBef>
          <a:spcPct val="0"/>
        </a:spcBef>
        <a:spcAft>
          <a:spcPct val="0"/>
        </a:spcAft>
        <a:defRPr sz="4400">
          <a:solidFill>
            <a:schemeClr val="tx1"/>
          </a:solidFill>
          <a:latin typeface="Calibri" charset="0"/>
          <a:ea typeface="ＭＳ Ｐゴシック" pitchFamily="-72" charset="-128"/>
          <a:cs typeface="ＭＳ Ｐゴシック" pitchFamily="-72" charset="-128"/>
        </a:defRPr>
      </a:lvl6pPr>
      <a:lvl7pPr marL="914400" algn="ctr" rtl="0" fontAlgn="base">
        <a:spcBef>
          <a:spcPct val="0"/>
        </a:spcBef>
        <a:spcAft>
          <a:spcPct val="0"/>
        </a:spcAft>
        <a:defRPr sz="4400">
          <a:solidFill>
            <a:schemeClr val="tx1"/>
          </a:solidFill>
          <a:latin typeface="Calibri" charset="0"/>
          <a:ea typeface="ＭＳ Ｐゴシック" pitchFamily="-72" charset="-128"/>
          <a:cs typeface="ＭＳ Ｐゴシック" pitchFamily="-72" charset="-128"/>
        </a:defRPr>
      </a:lvl7pPr>
      <a:lvl8pPr marL="1371600" algn="ctr" rtl="0" fontAlgn="base">
        <a:spcBef>
          <a:spcPct val="0"/>
        </a:spcBef>
        <a:spcAft>
          <a:spcPct val="0"/>
        </a:spcAft>
        <a:defRPr sz="4400">
          <a:solidFill>
            <a:schemeClr val="tx1"/>
          </a:solidFill>
          <a:latin typeface="Calibri" charset="0"/>
          <a:ea typeface="ＭＳ Ｐゴシック" pitchFamily="-72" charset="-128"/>
          <a:cs typeface="ＭＳ Ｐゴシック" pitchFamily="-72" charset="-128"/>
        </a:defRPr>
      </a:lvl8pPr>
      <a:lvl9pPr marL="1828800" algn="ctr" rtl="0" fontAlgn="base">
        <a:spcBef>
          <a:spcPct val="0"/>
        </a:spcBef>
        <a:spcAft>
          <a:spcPct val="0"/>
        </a:spcAft>
        <a:defRPr sz="4400">
          <a:solidFill>
            <a:schemeClr val="tx1"/>
          </a:solidFill>
          <a:latin typeface="Calibri" charset="0"/>
          <a:ea typeface="ＭＳ Ｐゴシック" pitchFamily="-72" charset="-128"/>
          <a:cs typeface="ＭＳ Ｐゴシック" pitchFamily="-72" charset="-128"/>
        </a:defRPr>
      </a:lvl9pPr>
    </p:titleStyle>
    <p:bodyStyle>
      <a:lvl1pPr marL="342900" indent="-342900" algn="l" rtl="0" fontAlgn="base">
        <a:spcBef>
          <a:spcPct val="20000"/>
        </a:spcBef>
        <a:spcAft>
          <a:spcPct val="0"/>
        </a:spcAft>
        <a:buFont typeface="Arial" pitchFamily="-72" charset="0"/>
        <a:buChar char="•"/>
        <a:defRPr sz="3200" kern="1200">
          <a:solidFill>
            <a:schemeClr val="tx1"/>
          </a:solidFill>
          <a:latin typeface="+mn-lt"/>
          <a:ea typeface="ＭＳ Ｐゴシック" pitchFamily="-72" charset="-128"/>
          <a:cs typeface="ＭＳ Ｐゴシック" pitchFamily="-72" charset="-128"/>
        </a:defRPr>
      </a:lvl1pPr>
      <a:lvl2pPr marL="742950" indent="-285750" algn="l" rtl="0" fontAlgn="base">
        <a:spcBef>
          <a:spcPct val="20000"/>
        </a:spcBef>
        <a:spcAft>
          <a:spcPct val="0"/>
        </a:spcAft>
        <a:buFont typeface="Arial" pitchFamily="-72" charset="0"/>
        <a:buChar char="–"/>
        <a:defRPr sz="2800" kern="1200">
          <a:solidFill>
            <a:schemeClr val="tx1"/>
          </a:solidFill>
          <a:latin typeface="+mn-lt"/>
          <a:ea typeface="ＭＳ Ｐゴシック" pitchFamily="-72" charset="-128"/>
          <a:cs typeface="+mn-cs"/>
        </a:defRPr>
      </a:lvl2pPr>
      <a:lvl3pPr marL="1143000" indent="-228600" algn="l" rtl="0" fontAlgn="base">
        <a:spcBef>
          <a:spcPct val="20000"/>
        </a:spcBef>
        <a:spcAft>
          <a:spcPct val="0"/>
        </a:spcAft>
        <a:buFont typeface="Arial" pitchFamily="-72" charset="0"/>
        <a:buChar char="•"/>
        <a:defRPr sz="2400" kern="1200">
          <a:solidFill>
            <a:schemeClr val="tx1"/>
          </a:solidFill>
          <a:latin typeface="+mn-lt"/>
          <a:ea typeface="ＭＳ Ｐゴシック" pitchFamily="-72" charset="-128"/>
          <a:cs typeface="+mn-cs"/>
        </a:defRPr>
      </a:lvl3pPr>
      <a:lvl4pPr marL="1600200" indent="-228600" algn="l" rtl="0" fontAlgn="base">
        <a:spcBef>
          <a:spcPct val="20000"/>
        </a:spcBef>
        <a:spcAft>
          <a:spcPct val="0"/>
        </a:spcAft>
        <a:buFont typeface="Arial" pitchFamily="-72" charset="0"/>
        <a:buChar char="–"/>
        <a:defRPr sz="2000" kern="1200">
          <a:solidFill>
            <a:schemeClr val="tx1"/>
          </a:solidFill>
          <a:latin typeface="+mn-lt"/>
          <a:ea typeface="ＭＳ Ｐゴシック" pitchFamily="-72" charset="-128"/>
          <a:cs typeface="+mn-cs"/>
        </a:defRPr>
      </a:lvl4pPr>
      <a:lvl5pPr marL="2057400" indent="-228600" algn="l" rtl="0" fontAlgn="base">
        <a:spcBef>
          <a:spcPct val="20000"/>
        </a:spcBef>
        <a:spcAft>
          <a:spcPct val="0"/>
        </a:spcAft>
        <a:buFont typeface="Arial" pitchFamily="-72" charset="0"/>
        <a:buChar char="»"/>
        <a:defRPr sz="2000" kern="1200">
          <a:solidFill>
            <a:schemeClr val="tx1"/>
          </a:solidFill>
          <a:latin typeface="+mn-lt"/>
          <a:ea typeface="ＭＳ Ｐゴシック" pitchFamily="-72"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el 3"/>
          <p:cNvSpPr>
            <a:spLocks noGrp="1"/>
          </p:cNvSpPr>
          <p:nvPr>
            <p:ph type="title"/>
          </p:nvPr>
        </p:nvSpPr>
        <p:spPr/>
        <p:txBody>
          <a:bodyPr/>
          <a:lstStyle/>
          <a:p>
            <a:endParaRPr lang="de-DE"/>
          </a:p>
        </p:txBody>
      </p:sp>
      <p:sp>
        <p:nvSpPr>
          <p:cNvPr id="13314" name="Inhaltsplatzhalter 4"/>
          <p:cNvSpPr>
            <a:spLocks noGrp="1"/>
          </p:cNvSpPr>
          <p:nvPr>
            <p:ph idx="1"/>
          </p:nvPr>
        </p:nvSpPr>
        <p:spPr>
          <a:xfrm>
            <a:off x="457200" y="2133600"/>
            <a:ext cx="8229600" cy="3992563"/>
          </a:xfrm>
        </p:spPr>
        <p:txBody>
          <a:bodyPr/>
          <a:lstStyle/>
          <a:p>
            <a:pPr marL="0" indent="0" algn="ctr">
              <a:buFont typeface="Arial" pitchFamily="-72" charset="0"/>
              <a:buNone/>
            </a:pPr>
            <a:r>
              <a:rPr lang="de-DE" sz="4400" b="1"/>
              <a:t>Einführung in die kulturwissenschaftliche Migrationsforschung</a:t>
            </a:r>
          </a:p>
          <a:p>
            <a:pPr marL="0" indent="0" algn="ctr">
              <a:buFont typeface="Arial" pitchFamily="-72" charset="0"/>
              <a:buNone/>
            </a:pPr>
            <a:r>
              <a:rPr lang="de-DE" sz="4400"/>
              <a:t>(WP 3.2.)</a:t>
            </a:r>
          </a:p>
          <a:p>
            <a:pPr marL="0" indent="0" algn="ctr">
              <a:buFont typeface="Arial" pitchFamily="-72" charset="0"/>
              <a:buNone/>
            </a:pPr>
            <a:r>
              <a:rPr lang="de-DE"/>
              <a:t>Dr. Maria Schwertl – WiSe 2015/16</a:t>
            </a:r>
          </a:p>
        </p:txBody>
      </p:sp>
      <p:pic>
        <p:nvPicPr>
          <p:cNvPr id="13315" name="Picture 2"/>
          <p:cNvPicPr>
            <a:picLocks noChangeAspect="1" noChangeArrowheads="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el 5"/>
          <p:cNvSpPr>
            <a:spLocks noGrp="1"/>
          </p:cNvSpPr>
          <p:nvPr>
            <p:ph type="title"/>
          </p:nvPr>
        </p:nvSpPr>
        <p:spPr/>
        <p:txBody>
          <a:bodyPr/>
          <a:lstStyle/>
          <a:p>
            <a:endParaRPr lang="de-DE"/>
          </a:p>
        </p:txBody>
      </p:sp>
      <p:sp>
        <p:nvSpPr>
          <p:cNvPr id="14338" name="Inhaltsplatzhalter 2"/>
          <p:cNvSpPr>
            <a:spLocks noGrp="1"/>
          </p:cNvSpPr>
          <p:nvPr>
            <p:ph idx="1"/>
          </p:nvPr>
        </p:nvSpPr>
        <p:spPr/>
        <p:txBody>
          <a:bodyPr/>
          <a:lstStyle/>
          <a:p>
            <a:pPr marL="0" indent="0" algn="ctr">
              <a:buFont typeface="Arial" pitchFamily="-72" charset="0"/>
              <a:buNone/>
            </a:pPr>
            <a:endParaRPr lang="de-DE" sz="4000" b="1" smtClean="0"/>
          </a:p>
          <a:p>
            <a:pPr marL="0" indent="0" algn="ctr">
              <a:buFont typeface="Arial" pitchFamily="-72" charset="0"/>
              <a:buNone/>
            </a:pPr>
            <a:r>
              <a:rPr lang="de-DE" sz="4000" b="1" smtClean="0"/>
              <a:t>Die Externalisierung  und </a:t>
            </a:r>
            <a:br>
              <a:rPr lang="de-DE" sz="4000" b="1" smtClean="0"/>
            </a:br>
            <a:r>
              <a:rPr lang="de-DE" sz="4000" b="1" smtClean="0"/>
              <a:t> Globalisierung von</a:t>
            </a:r>
          </a:p>
          <a:p>
            <a:pPr marL="0" indent="0" algn="ctr">
              <a:buFont typeface="Arial" pitchFamily="-72" charset="0"/>
              <a:buNone/>
            </a:pPr>
            <a:r>
              <a:rPr lang="de-DE" sz="4000" b="1" smtClean="0"/>
              <a:t>Migrationspolitiken </a:t>
            </a:r>
          </a:p>
          <a:p>
            <a:pPr marL="0" indent="0" algn="ctr">
              <a:buFont typeface="Arial" pitchFamily="-72" charset="0"/>
              <a:buNone/>
            </a:pPr>
            <a:endParaRPr lang="de-DE" sz="4000" b="1" smtClean="0"/>
          </a:p>
        </p:txBody>
      </p:sp>
      <p:pic>
        <p:nvPicPr>
          <p:cNvPr id="14339"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normAutofit/>
          </a:bodyPr>
          <a:lstStyle/>
          <a:p>
            <a:pPr marL="0" indent="0">
              <a:buFont typeface="Arial" pitchFamily="-72" charset="0"/>
              <a:buNone/>
            </a:pPr>
            <a:r>
              <a:rPr lang="de-DE" b="1" smtClean="0"/>
              <a:t>Aufbau der heutigen Vorlesung:</a:t>
            </a:r>
          </a:p>
          <a:p>
            <a:pPr marL="0" indent="0">
              <a:buFont typeface="Calibri" charset="0"/>
              <a:buAutoNum type="arabicPeriod"/>
            </a:pPr>
            <a:r>
              <a:rPr lang="de-DE" smtClean="0"/>
              <a:t> Externalisierung und Exterritorialisierung (am Beispiel der EU)</a:t>
            </a:r>
          </a:p>
          <a:p>
            <a:pPr marL="0" indent="0">
              <a:buFont typeface="Calibri" charset="0"/>
              <a:buAutoNum type="arabicPeriod"/>
            </a:pPr>
            <a:r>
              <a:rPr lang="de-DE" smtClean="0"/>
              <a:t>Beispiele </a:t>
            </a:r>
            <a:r>
              <a:rPr lang="de-DE"/>
              <a:t>für </a:t>
            </a:r>
            <a:r>
              <a:rPr lang="de-DE" smtClean="0"/>
              <a:t>globale Migrationspolitikprozesse</a:t>
            </a:r>
          </a:p>
          <a:p>
            <a:pPr marL="0" indent="0">
              <a:buFont typeface="Calibri" charset="0"/>
              <a:buAutoNum type="arabicPeriod"/>
            </a:pPr>
            <a:r>
              <a:rPr lang="de-DE" smtClean="0"/>
              <a:t>Der Hype um Migration&amp;Entwicklung</a:t>
            </a:r>
          </a:p>
        </p:txBody>
      </p:sp>
      <p:pic>
        <p:nvPicPr>
          <p:cNvPr id="15363"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rtlCol="0">
            <a:normAutofit/>
          </a:bodyPr>
          <a:lstStyle/>
          <a:p>
            <a:pPr marL="0" indent="0" algn="ctr" fontAlgn="auto">
              <a:spcAft>
                <a:spcPts val="0"/>
              </a:spcAft>
              <a:buFont typeface="Arial" panose="020B0604020202020204" pitchFamily="34" charset="0"/>
              <a:buNone/>
              <a:defRPr/>
            </a:pPr>
            <a:endParaRPr lang="de-DE" dirty="0" smtClean="0">
              <a:ea typeface="+mn-ea"/>
              <a:cs typeface="+mn-cs"/>
            </a:endParaRPr>
          </a:p>
          <a:p>
            <a:pPr marL="0" indent="0" algn="ctr" fontAlgn="auto">
              <a:spcAft>
                <a:spcPts val="0"/>
              </a:spcAft>
              <a:buFont typeface="Arial" panose="020B0604020202020204" pitchFamily="34" charset="0"/>
              <a:buNone/>
              <a:defRPr/>
            </a:pPr>
            <a:endParaRPr lang="de-DE" b="1" dirty="0">
              <a:ea typeface="+mn-ea"/>
              <a:cs typeface="+mn-cs"/>
            </a:endParaRPr>
          </a:p>
          <a:p>
            <a:pPr marL="0" indent="0" algn="ctr" fontAlgn="auto">
              <a:spcAft>
                <a:spcPts val="0"/>
              </a:spcAft>
              <a:buFont typeface="Arial" panose="020B0604020202020204" pitchFamily="34" charset="0"/>
              <a:buNone/>
              <a:defRPr/>
            </a:pPr>
            <a:r>
              <a:rPr lang="de-DE" sz="4000" b="1" dirty="0" smtClean="0">
                <a:ea typeface="+mn-ea"/>
                <a:cs typeface="+mn-cs"/>
              </a:rPr>
              <a:t>Was </a:t>
            </a:r>
            <a:r>
              <a:rPr lang="de-DE" sz="4000" b="1" dirty="0">
                <a:ea typeface="+mn-ea"/>
                <a:cs typeface="+mn-cs"/>
              </a:rPr>
              <a:t>ist </a:t>
            </a:r>
            <a:r>
              <a:rPr lang="de-DE" sz="4000" b="1" dirty="0" smtClean="0">
                <a:ea typeface="+mn-ea"/>
                <a:cs typeface="+mn-cs"/>
              </a:rPr>
              <a:t>Externalisierung </a:t>
            </a:r>
            <a:r>
              <a:rPr lang="de-DE" sz="4000" b="1" dirty="0">
                <a:ea typeface="+mn-ea"/>
                <a:cs typeface="+mn-cs"/>
              </a:rPr>
              <a:t>oder </a:t>
            </a:r>
            <a:r>
              <a:rPr lang="de-DE" sz="4000" b="1" dirty="0" err="1">
                <a:ea typeface="+mn-ea"/>
                <a:cs typeface="+mn-cs"/>
              </a:rPr>
              <a:t>Exterritorialisierung</a:t>
            </a:r>
            <a:r>
              <a:rPr lang="de-DE" sz="4000" b="1" dirty="0">
                <a:ea typeface="+mn-ea"/>
                <a:cs typeface="+mn-cs"/>
              </a:rPr>
              <a:t>?</a:t>
            </a:r>
            <a:endParaRPr lang="de-DE" dirty="0">
              <a:ea typeface="+mn-ea"/>
              <a:cs typeface="+mn-cs"/>
            </a:endParaRPr>
          </a:p>
          <a:p>
            <a:pPr fontAlgn="auto">
              <a:spcAft>
                <a:spcPts val="0"/>
              </a:spcAft>
              <a:buFont typeface="Arial" panose="020B0604020202020204" pitchFamily="34" charset="0"/>
              <a:buChar char="•"/>
              <a:defRPr/>
            </a:pPr>
            <a:endParaRPr lang="de-DE" dirty="0" smtClean="0">
              <a:ea typeface="+mn-ea"/>
              <a:cs typeface="+mn-cs"/>
            </a:endParaRPr>
          </a:p>
          <a:p>
            <a:pPr marL="0" indent="0" fontAlgn="auto">
              <a:spcAft>
                <a:spcPts val="0"/>
              </a:spcAft>
              <a:buFont typeface="Arial" panose="020B0604020202020204" pitchFamily="34" charset="0"/>
              <a:buNone/>
              <a:defRPr/>
            </a:pPr>
            <a:endParaRPr lang="de-DE" dirty="0">
              <a:ea typeface="+mn-ea"/>
              <a:cs typeface="+mn-cs"/>
            </a:endParaRPr>
          </a:p>
        </p:txBody>
      </p:sp>
      <p:pic>
        <p:nvPicPr>
          <p:cNvPr id="16387"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el 1"/>
          <p:cNvSpPr>
            <a:spLocks noGrp="1"/>
          </p:cNvSpPr>
          <p:nvPr>
            <p:ph type="title"/>
          </p:nvPr>
        </p:nvSpPr>
        <p:spPr/>
        <p:txBody>
          <a:bodyPr/>
          <a:lstStyle/>
          <a:p>
            <a:endParaRPr lang="de-DE"/>
          </a:p>
        </p:txBody>
      </p:sp>
      <p:pic>
        <p:nvPicPr>
          <p:cNvPr id="17410"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
        <p:nvSpPr>
          <p:cNvPr id="3" name="Inhaltsplatzhalter 2"/>
          <p:cNvSpPr>
            <a:spLocks noGrp="1"/>
          </p:cNvSpPr>
          <p:nvPr>
            <p:ph idx="1"/>
          </p:nvPr>
        </p:nvSpPr>
        <p:spPr>
          <a:xfrm>
            <a:off x="457200" y="1600200"/>
            <a:ext cx="8229600" cy="4997450"/>
          </a:xfrm>
        </p:spPr>
        <p:txBody>
          <a:bodyPr>
            <a:normAutofit/>
          </a:bodyPr>
          <a:lstStyle/>
          <a:p>
            <a:pPr>
              <a:lnSpc>
                <a:spcPct val="80000"/>
              </a:lnSpc>
            </a:pPr>
            <a:r>
              <a:rPr lang="de-DE" sz="2000" smtClean="0"/>
              <a:t>Regionales Containment</a:t>
            </a:r>
          </a:p>
          <a:p>
            <a:pPr>
              <a:lnSpc>
                <a:spcPct val="80000"/>
              </a:lnSpc>
            </a:pPr>
            <a:r>
              <a:rPr lang="de-DE" sz="2000" smtClean="0"/>
              <a:t>Beitrittskandidaten werden frühzeitig in die EU-Migrationspolitiken miteinbezogen</a:t>
            </a:r>
          </a:p>
          <a:p>
            <a:pPr>
              <a:lnSpc>
                <a:spcPct val="80000"/>
              </a:lnSpc>
            </a:pPr>
            <a:r>
              <a:rPr lang="de-DE" sz="2000" smtClean="0"/>
              <a:t>Bemühen EU-Grenzschutz bereits vor den Außengrenzen beginnen zu lassen: Es soll zusätzlich zu den Kontrollen und Sicherheitsmechanismen an der Außengrenze ein Ring der Kontrolle und der Immobilisierung um die EU herum gelegt werden. Migrant_innen und Flüchtlinge sollen durch die Etablierung von Migrationsgesetzen, Informationskampagnen, Grenzkontrollen und Asylsystemen in Drittstaaten - vor allem solchen, die unmittelbar vor den Toren Europas liegen - bereits in den Herkunfts- und Transitstaaten (auf)gehalten werden und damit gar nicht erst zum „Problem“ für Europa werden. </a:t>
            </a:r>
          </a:p>
          <a:p>
            <a:pPr>
              <a:lnSpc>
                <a:spcPct val="80000"/>
              </a:lnSpc>
            </a:pPr>
            <a:r>
              <a:rPr lang="de-DE" sz="2000" smtClean="0"/>
              <a:t>Mobilitätspartnerschaften (2008 Kap Verden, 2009 Georgien, 2011 Armenien und Moldavien, 2013 Marokko und Aserbaidschan, 2014 Tunesien): suggerieren Erleichterung von Migration nach Europa (durch vereinfachte Visavergabe), schränkt diese aber auf Studierende, Hochschullehrer und Forscher ein. Stattdessen wird die Grenzkontrolle, die Dokumentensicherheit und die Korruptionsbekämpfung in den Partnerländern gestärkt </a:t>
            </a:r>
          </a:p>
          <a:p>
            <a:pPr>
              <a:lnSpc>
                <a:spcPct val="80000"/>
              </a:lnSpc>
            </a:pPr>
            <a:endParaRPr lang="de-DE" sz="2000" smtClean="0"/>
          </a:p>
          <a:p>
            <a:pPr>
              <a:lnSpc>
                <a:spcPct val="80000"/>
              </a:lnSpc>
            </a:pPr>
            <a:endParaRPr lang="de-DE" sz="20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el 1"/>
          <p:cNvSpPr>
            <a:spLocks noGrp="1"/>
          </p:cNvSpPr>
          <p:nvPr>
            <p:ph type="title"/>
          </p:nvPr>
        </p:nvSpPr>
        <p:spPr/>
        <p:txBody>
          <a:bodyPr/>
          <a:lstStyle/>
          <a:p>
            <a:endParaRPr lang="de-DE"/>
          </a:p>
        </p:txBody>
      </p:sp>
      <p:pic>
        <p:nvPicPr>
          <p:cNvPr id="18434"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
        <p:nvSpPr>
          <p:cNvPr id="18435" name="Rechteck 5"/>
          <p:cNvSpPr>
            <a:spLocks noChangeArrowheads="1"/>
          </p:cNvSpPr>
          <p:nvPr/>
        </p:nvSpPr>
        <p:spPr bwMode="auto">
          <a:xfrm>
            <a:off x="317500" y="5013325"/>
            <a:ext cx="8424863" cy="641350"/>
          </a:xfrm>
          <a:prstGeom prst="rect">
            <a:avLst/>
          </a:prstGeom>
          <a:noFill/>
          <a:ln w="9525">
            <a:noFill/>
            <a:miter lim="800000"/>
            <a:headEnd/>
            <a:tailEnd/>
          </a:ln>
        </p:spPr>
        <p:txBody>
          <a:bodyPr>
            <a:prstTxWarp prst="textNoShape">
              <a:avLst/>
            </a:prstTxWarp>
            <a:spAutoFit/>
          </a:bodyPr>
          <a:lstStyle/>
          <a:p>
            <a:r>
              <a:rPr lang="en-US">
                <a:latin typeface="Calibri" charset="0"/>
              </a:rPr>
              <a:t>  </a:t>
            </a:r>
          </a:p>
          <a:p>
            <a:r>
              <a:rPr lang="en-US">
                <a:latin typeface="Calibri" charset="0"/>
              </a:rPr>
              <a:t>  </a:t>
            </a:r>
            <a:endParaRPr lang="de-DE">
              <a:latin typeface="Calibri" charset="0"/>
            </a:endParaRPr>
          </a:p>
        </p:txBody>
      </p:sp>
      <p:sp>
        <p:nvSpPr>
          <p:cNvPr id="3" name="Inhaltsplatzhalter 2"/>
          <p:cNvSpPr>
            <a:spLocks noGrp="1"/>
          </p:cNvSpPr>
          <p:nvPr>
            <p:ph idx="1"/>
          </p:nvPr>
        </p:nvSpPr>
        <p:spPr>
          <a:xfrm>
            <a:off x="457200" y="1557338"/>
            <a:ext cx="8229600" cy="4525962"/>
          </a:xfrm>
        </p:spPr>
        <p:txBody>
          <a:bodyPr>
            <a:normAutofit/>
          </a:bodyPr>
          <a:lstStyle/>
          <a:p>
            <a:pPr marL="0" indent="0">
              <a:lnSpc>
                <a:spcPct val="80000"/>
              </a:lnSpc>
              <a:buFont typeface="Arial" pitchFamily="-72" charset="0"/>
              <a:buNone/>
            </a:pPr>
            <a:r>
              <a:rPr lang="de-DE" sz="2000" b="1" smtClean="0"/>
              <a:t>Probleme der Mobilitätspartnerschaften aus Sicht der EU: </a:t>
            </a:r>
          </a:p>
          <a:p>
            <a:pPr marL="0" indent="0">
              <a:lnSpc>
                <a:spcPct val="80000"/>
              </a:lnSpc>
            </a:pPr>
            <a:r>
              <a:rPr lang="de-DE" sz="1700" smtClean="0"/>
              <a:t>„erstens das Engagement und das Interesse der Mitgliedstaaten aufrechtzuerhalten […] sowie neue interessierte Mitgliedstaaten für die Mobilitätspartnerschaft zu gewinnen, […] zweitens […] den Mehrwert gemeinsamer Maßnahmen nachzuweisen“ (EU-Kommission 2014)</a:t>
            </a:r>
          </a:p>
          <a:p>
            <a:pPr marL="0" indent="0">
              <a:lnSpc>
                <a:spcPct val="80000"/>
              </a:lnSpc>
            </a:pPr>
            <a:r>
              <a:rPr lang="de-DE" sz="1700" smtClean="0"/>
              <a:t>„Einfangen“ von bilateralen Abkommen (v.a. seitens Italien, Spanien und Frankreich)</a:t>
            </a:r>
          </a:p>
          <a:p>
            <a:pPr marL="0" indent="0">
              <a:lnSpc>
                <a:spcPct val="80000"/>
              </a:lnSpc>
            </a:pPr>
            <a:r>
              <a:rPr lang="de-DE" sz="1700" smtClean="0"/>
              <a:t>Kooperation mit Libyen erntete scharfe Kritik + zeigt die „Macht“ der Herkunftsländer: Gaddafi drohte beim Gipfeltreffen der EU und der afrikanischen Staaten 2010 damit, wenn Europa nicht zahlen würde, würde er seine Bemühungen für eine Eindämmung der illegalen Einwanderung von Afrika in die EU-Staaten sofort einstellen. Dann, so Gadaffi, werde der "christliche, weiße" Kontinent Europa "schwarz" werden &gt;&gt; diese Erkenntnis der „Macht der Herkunftsländer“ drückt sich auch in einer Stellungnahme der Kommission zum Global Approach aus: </a:t>
            </a:r>
          </a:p>
          <a:p>
            <a:pPr marL="0" indent="0">
              <a:lnSpc>
                <a:spcPct val="80000"/>
              </a:lnSpc>
              <a:buFont typeface="Arial" pitchFamily="-72" charset="0"/>
              <a:buNone/>
            </a:pPr>
            <a:r>
              <a:rPr lang="de-DE" sz="1700" smtClean="0"/>
              <a:t>„Wie sich jedoch gezeigt hat, muss die EU, wenn sie auf diesem Gebiet (Anmerkung: also dem migrationspolitischen) zu einer Einigung gelangen will, auch etwas anbieten. Im Rahmen ihrer Verhandlungen über Rückübernahmeabkommen bieten die Mitgliedstaaten den betreffenden Drittstaaten zunehmend auch andere Formen von Unterstützung und Hilfe an, um den Abschluss dieser Abkommen zu erleichtern. Es sollte geprüft werden, inwieweit dieser erweiterte Ansatz auch für die EU-Ebene in Frage kommt.“ (Kom(2006)735: 10)</a:t>
            </a:r>
          </a:p>
          <a:p>
            <a:pPr marL="0" indent="0">
              <a:lnSpc>
                <a:spcPct val="80000"/>
              </a:lnSpc>
            </a:pPr>
            <a:endParaRPr lang="de-DE" sz="1100" smtClean="0"/>
          </a:p>
          <a:p>
            <a:pPr marL="0" indent="0">
              <a:lnSpc>
                <a:spcPct val="80000"/>
              </a:lnSpc>
            </a:pPr>
            <a:endParaRPr lang="de-DE" sz="1100" smtClean="0"/>
          </a:p>
          <a:p>
            <a:pPr marL="0" indent="0">
              <a:lnSpc>
                <a:spcPct val="80000"/>
              </a:lnSpc>
            </a:pPr>
            <a:endParaRPr lang="de-DE" sz="1100" smtClean="0"/>
          </a:p>
          <a:p>
            <a:pPr marL="0" indent="0">
              <a:lnSpc>
                <a:spcPct val="80000"/>
              </a:lnSpc>
            </a:pPr>
            <a:endParaRPr lang="de-DE" sz="11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457200" y="274638"/>
            <a:ext cx="8229600" cy="6249987"/>
          </a:xfrm>
        </p:spPr>
        <p:txBody>
          <a:bodyPr/>
          <a:lstStyle/>
          <a:p>
            <a:pPr algn="l"/>
            <a:endParaRPr lang="de-DE" sz="4000" b="1"/>
          </a:p>
        </p:txBody>
      </p:sp>
      <p:sp>
        <p:nvSpPr>
          <p:cNvPr id="3" name="Inhaltsplatzhalter 2"/>
          <p:cNvSpPr>
            <a:spLocks noGrp="1"/>
          </p:cNvSpPr>
          <p:nvPr>
            <p:ph idx="1"/>
          </p:nvPr>
        </p:nvSpPr>
        <p:spPr/>
        <p:txBody>
          <a:bodyPr>
            <a:normAutofit/>
          </a:bodyPr>
          <a:lstStyle/>
          <a:p>
            <a:pPr marL="0" indent="0">
              <a:lnSpc>
                <a:spcPct val="80000"/>
              </a:lnSpc>
              <a:buFont typeface="Arial" pitchFamily="-72" charset="0"/>
              <a:buNone/>
            </a:pPr>
            <a:r>
              <a:rPr lang="de-DE" sz="2000" b="1" smtClean="0"/>
              <a:t>Was ist Externalisierung?</a:t>
            </a:r>
          </a:p>
          <a:p>
            <a:pPr marL="0" indent="0">
              <a:lnSpc>
                <a:spcPct val="80000"/>
              </a:lnSpc>
              <a:buFont typeface="Arial" pitchFamily="-72" charset="0"/>
              <a:buNone/>
            </a:pPr>
            <a:r>
              <a:rPr lang="en-US" sz="2000" smtClean="0"/>
              <a:t>„Border externalization refers to the process of territorial and administrative expansion of a given state’s migration and border policy to third countries. The process is based on the direct involvement of the externalizing state’s border authorities in other countries’ sovereign territories, and the outsourcing of border control responsibilities to another country’s national surveillance forces. Border externalization changes the understanding of the border by reworking who, where and how the border is practiced. By rethinking borders beyond the dividing line between nation-states and extending the idea of the border into forms of dispersed management practices across several states’, externalization is an explicit effort to ‘stretch the border’ in ways that multiply the institutions involved in border management and extend and rework sovereignties in new ways. In this way, the definition of the border increasingly refers not to the territorial limit of the state but to the management practices directed at ‘where the migrant is’“ (New Keywords on Migration and Borders 2015).</a:t>
            </a:r>
            <a:endParaRPr lang="de-DE" sz="2000" smtClean="0"/>
          </a:p>
        </p:txBody>
      </p:sp>
      <p:pic>
        <p:nvPicPr>
          <p:cNvPr id="19459"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
        <p:nvSpPr>
          <p:cNvPr id="4" name="Rechteck 3"/>
          <p:cNvSpPr/>
          <p:nvPr/>
        </p:nvSpPr>
        <p:spPr>
          <a:xfrm>
            <a:off x="468313" y="1700213"/>
            <a:ext cx="8424862" cy="641350"/>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endParaRPr lang="de-DE" dirty="0">
              <a:latin typeface="+mn-lt"/>
              <a:ea typeface="+mn-ea"/>
              <a:cs typeface="+mn-cs"/>
            </a:endParaRPr>
          </a:p>
          <a:p>
            <a:pPr fontAlgn="auto">
              <a:spcBef>
                <a:spcPts val="0"/>
              </a:spcBef>
              <a:spcAft>
                <a:spcPts val="0"/>
              </a:spcAft>
              <a:defRPr/>
            </a:pPr>
            <a:endParaRPr lang="de-DE" dirty="0">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el 1"/>
          <p:cNvSpPr>
            <a:spLocks noGrp="1"/>
          </p:cNvSpPr>
          <p:nvPr>
            <p:ph type="title"/>
          </p:nvPr>
        </p:nvSpPr>
        <p:spPr/>
        <p:txBody>
          <a:bodyPr/>
          <a:lstStyle/>
          <a:p>
            <a:endParaRPr lang="de-DE"/>
          </a:p>
        </p:txBody>
      </p:sp>
      <p:sp>
        <p:nvSpPr>
          <p:cNvPr id="20482" name="Inhaltsplatzhalter 2"/>
          <p:cNvSpPr>
            <a:spLocks noGrp="1"/>
          </p:cNvSpPr>
          <p:nvPr>
            <p:ph idx="1"/>
          </p:nvPr>
        </p:nvSpPr>
        <p:spPr>
          <a:xfrm>
            <a:off x="457200" y="1447800"/>
            <a:ext cx="8229600" cy="4678363"/>
          </a:xfrm>
        </p:spPr>
        <p:txBody>
          <a:bodyPr/>
          <a:lstStyle/>
          <a:p>
            <a:r>
              <a:rPr lang="de-DE" sz="1800"/>
              <a:t>Grenz(ziehungs)praxen finden nicht mehr nur an der Grenze statt sondern auch vor oder auch hinter der Grenze. Oder: ganze Staaten werden zum Teil der europäischen Grenze</a:t>
            </a:r>
          </a:p>
          <a:p>
            <a:endParaRPr lang="de-DE" sz="1800"/>
          </a:p>
          <a:p>
            <a:pPr>
              <a:buFont typeface="Arial" pitchFamily="-72" charset="0"/>
              <a:buNone/>
            </a:pPr>
            <a:r>
              <a:rPr lang="de-DE" sz="1800" b="1"/>
              <a:t>Die internationale und globale Dimension des Regierens von Migration und von Externalisierung </a:t>
            </a:r>
            <a:endParaRPr lang="de-DE" sz="1800"/>
          </a:p>
          <a:p>
            <a:r>
              <a:rPr lang="de-DE" sz="1800"/>
              <a:t>Externalisierung ist ein globales Phänomen und findet nicht nur in der EU statt, sondern z.B. auch in Australien (sog. Pazifische Lösung) und vielen Transitländern</a:t>
            </a:r>
          </a:p>
          <a:p>
            <a:r>
              <a:rPr lang="de-DE" sz="1800">
                <a:solidFill>
                  <a:srgbClr val="000000"/>
                </a:solidFill>
                <a:latin typeface="Arial" pitchFamily="-72" charset="0"/>
              </a:rPr>
              <a:t>Kann auch die Ausweitung der Grenzkontrollen auf die Meere oder ins All bedeuten (vgl. Eurosur)</a:t>
            </a:r>
          </a:p>
          <a:p>
            <a:r>
              <a:rPr lang="de-DE" sz="1800">
                <a:solidFill>
                  <a:srgbClr val="000000"/>
                </a:solidFill>
                <a:latin typeface="Arial" pitchFamily="-72" charset="0"/>
              </a:rPr>
              <a:t>Weitere Maßnahmen jenseits der Mobilitätspartnerschaften: z.B. bilaterale und regionale Politikdialoge &gt;&gt; EU als internationaler Migrationsmanagement-Akteur</a:t>
            </a:r>
          </a:p>
          <a:p>
            <a:r>
              <a:rPr lang="de-DE" sz="1800">
                <a:solidFill>
                  <a:srgbClr val="000000"/>
                </a:solidFill>
                <a:latin typeface="Arial" pitchFamily="-72" charset="0"/>
              </a:rPr>
              <a:t>Regional Consultative Processes (z.B. Colombo Process, Puebla Process, MIDSA):</a:t>
            </a:r>
            <a:r>
              <a:rPr lang="en-US" sz="1800">
                <a:latin typeface="Arial" pitchFamily="-72" charset="0"/>
              </a:rPr>
              <a:t> </a:t>
            </a:r>
            <a:r>
              <a:rPr lang="en-US" sz="1500">
                <a:latin typeface="Arial" pitchFamily="-72" charset="0"/>
              </a:rPr>
              <a:t>“RCPS bring together representatives of states, international organizations and, in some cases, non-governmental organizations (NGOs) for informal and non-binding dialogue and information exchange on migration-related issues of common interest and concern” </a:t>
            </a:r>
            <a:endParaRPr lang="de-DE">
              <a:solidFill>
                <a:srgbClr val="000000"/>
              </a:solidFill>
              <a:latin typeface="Arial" pitchFamily="-72" charset="0"/>
            </a:endParaRPr>
          </a:p>
        </p:txBody>
      </p:sp>
      <p:pic>
        <p:nvPicPr>
          <p:cNvPr id="20483"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normAutofit/>
          </a:bodyPr>
          <a:lstStyle/>
          <a:p>
            <a:pPr marL="0" indent="0"/>
            <a:r>
              <a:rPr lang="de-DE" sz="1800">
                <a:solidFill>
                  <a:srgbClr val="000000"/>
                </a:solidFill>
                <a:latin typeface="Arial" pitchFamily="-72" charset="0"/>
              </a:rPr>
              <a:t> Der Geograph Martin Geiger hat das Wechselspiel zwischen EU und internationalen Organisationen in der Externalisierung der EU-Migrationspolitik und in der Globalisierung des Migrationsmanagements aufbauend auf einem Forschungsaufenthalt in der Ukraine verdeutlicht (Geiger 2007): IOs (z.B. ICMPD, IOM, UNHCR) als Transmissionsriemen der EU-Politik = stellen Kontinuität her; Regieren über IOs und NGOs /DONGOs als Entmächtigung der Regierung</a:t>
            </a:r>
          </a:p>
          <a:p>
            <a:pPr marL="0" indent="0"/>
            <a:r>
              <a:rPr lang="de-DE" sz="1800">
                <a:solidFill>
                  <a:srgbClr val="000000"/>
                </a:solidFill>
                <a:latin typeface="Arial" pitchFamily="-72" charset="0"/>
              </a:rPr>
              <a:t> Thomas Böwing und Jana Janicki: Externalisierung als Soft Governance am Beispiel des CIGEM in Mali (Infokampagnen, Beratungsangebote, Forschung)</a:t>
            </a:r>
          </a:p>
          <a:p>
            <a:pPr marL="0" indent="0"/>
            <a:r>
              <a:rPr lang="de-DE" sz="1800">
                <a:solidFill>
                  <a:srgbClr val="000000"/>
                </a:solidFill>
                <a:latin typeface="Arial" pitchFamily="-72" charset="0"/>
              </a:rPr>
              <a:t> Ermöglichung der legalen Migration wird an den Kampf gegen illegale Migration gekoppelt: </a:t>
            </a:r>
            <a:r>
              <a:rPr lang="de-DE" sz="1800">
                <a:latin typeface="Arial" pitchFamily="-72" charset="0"/>
              </a:rPr>
              <a:t>“th</a:t>
            </a:r>
            <a:r>
              <a:rPr lang="en-US" sz="1800">
                <a:latin typeface="Arial" pitchFamily="-72" charset="0"/>
              </a:rPr>
              <a:t>e legitimacy of any migration and mobility framework depends on effectively addressing irregular migration” (GAMM 2011)</a:t>
            </a:r>
            <a:endParaRPr lang="de-DE" sz="1800">
              <a:latin typeface="Arial" pitchFamily="-72" charset="0"/>
              <a:ea typeface="ヒラギノ明朝 ProN W3" pitchFamily="-72" charset="-128"/>
              <a:cs typeface="ヒラギノ明朝 ProN W3" pitchFamily="-72" charset="-128"/>
            </a:endParaRPr>
          </a:p>
          <a:p>
            <a:pPr marL="0" indent="0" algn="just">
              <a:buFont typeface="Arial" pitchFamily="-72" charset="0"/>
              <a:buNone/>
            </a:pPr>
            <a:r>
              <a:rPr lang="en-US" sz="1800">
                <a:latin typeface="Arial" pitchFamily="-72" charset="0"/>
              </a:rPr>
              <a:t>“Tackling irregular migration is one of the most developed aspects of EU migration policy in legislative and especially operational terms. Unlike legal migration, where Member States’ divergent needs and resistance to transfers of sovereignty have constrained EU action, in the area of irregular migration, where governments share more common interests, there has been more progress.” </a:t>
            </a:r>
            <a:r>
              <a:rPr lang="de-DE" sz="1800">
                <a:latin typeface="Arial" pitchFamily="-72" charset="0"/>
              </a:rPr>
              <a:t>(House of Lords 2012)</a:t>
            </a:r>
            <a:endParaRPr lang="de-DE"/>
          </a:p>
        </p:txBody>
      </p:sp>
      <p:pic>
        <p:nvPicPr>
          <p:cNvPr id="21507"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a:lstStyle/>
          <a:p>
            <a:endParaRPr lang="de-DE"/>
          </a:p>
        </p:txBody>
      </p:sp>
      <p:sp>
        <p:nvSpPr>
          <p:cNvPr id="22530" name="Inhaltsplatzhalter 2"/>
          <p:cNvSpPr>
            <a:spLocks noGrp="1"/>
          </p:cNvSpPr>
          <p:nvPr>
            <p:ph idx="1"/>
          </p:nvPr>
        </p:nvSpPr>
        <p:spPr>
          <a:xfrm>
            <a:off x="381000" y="1524000"/>
            <a:ext cx="8229600" cy="4525963"/>
          </a:xfrm>
        </p:spPr>
        <p:txBody>
          <a:bodyPr/>
          <a:lstStyle/>
          <a:p>
            <a:pPr marL="0" indent="0" algn="ctr">
              <a:buFont typeface="Arial" pitchFamily="-72" charset="0"/>
              <a:buNone/>
            </a:pPr>
            <a:endParaRPr lang="de-DE" sz="4400" b="1" smtClean="0"/>
          </a:p>
          <a:p>
            <a:pPr marL="0" indent="0" algn="ctr">
              <a:buFont typeface="Arial" pitchFamily="-72" charset="0"/>
              <a:buNone/>
            </a:pPr>
            <a:r>
              <a:rPr lang="de-DE" sz="4400" b="1" smtClean="0"/>
              <a:t>Migration&amp;Entwicklung</a:t>
            </a:r>
          </a:p>
          <a:p>
            <a:pPr marL="0" indent="0" algn="ctr">
              <a:buFont typeface="Arial" pitchFamily="-72" charset="0"/>
              <a:buNone/>
            </a:pPr>
            <a:r>
              <a:rPr lang="de-DE" sz="4400" b="1" smtClean="0"/>
              <a:t>Ein internationaler Politik-Hype aus dreifacher Perspektive</a:t>
            </a:r>
          </a:p>
        </p:txBody>
      </p:sp>
      <p:pic>
        <p:nvPicPr>
          <p:cNvPr id="22531"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el 1"/>
          <p:cNvSpPr>
            <a:spLocks noGrp="1"/>
          </p:cNvSpPr>
          <p:nvPr>
            <p:ph type="title"/>
          </p:nvPr>
        </p:nvSpPr>
        <p:spPr/>
        <p:txBody>
          <a:bodyPr/>
          <a:lstStyle/>
          <a:p>
            <a:endParaRPr lang="de-DE"/>
          </a:p>
        </p:txBody>
      </p:sp>
      <p:sp>
        <p:nvSpPr>
          <p:cNvPr id="24578" name="Inhaltsplatzhalter 2"/>
          <p:cNvSpPr>
            <a:spLocks noGrp="1"/>
          </p:cNvSpPr>
          <p:nvPr>
            <p:ph idx="1"/>
          </p:nvPr>
        </p:nvSpPr>
        <p:spPr>
          <a:xfrm>
            <a:off x="457200" y="1447800"/>
            <a:ext cx="8229600" cy="4525963"/>
          </a:xfrm>
        </p:spPr>
        <p:txBody>
          <a:bodyPr/>
          <a:lstStyle/>
          <a:p>
            <a:pPr marL="609600" indent="-609600"/>
            <a:r>
              <a:rPr lang="de-DE" sz="1800">
                <a:latin typeface="Arial" pitchFamily="-72" charset="0"/>
              </a:rPr>
              <a:t>dreifache Perspektive auf den Hype: a. Die Analyse von Diskursen b. Das Begleiten von Subjektivierungs-Prozessen c. Das Begleiten von Projekt-Prozessen </a:t>
            </a:r>
          </a:p>
          <a:p>
            <a:pPr marL="609600" indent="-609600"/>
            <a:r>
              <a:rPr lang="de-DE" sz="1800">
                <a:latin typeface="Arial" pitchFamily="-72" charset="0"/>
              </a:rPr>
              <a:t>Wie kam es zum Hype um Migration&amp;Entwicklung? </a:t>
            </a:r>
          </a:p>
          <a:p>
            <a:pPr marL="609600" indent="-609600">
              <a:buFont typeface="Arial" pitchFamily="-72" charset="0"/>
              <a:buAutoNum type="arabicPeriod"/>
            </a:pPr>
            <a:r>
              <a:rPr lang="de-DE" sz="1800" i="1">
                <a:latin typeface="Arial" pitchFamily="-72" charset="0"/>
              </a:rPr>
              <a:t>UN Population and Development Conference</a:t>
            </a:r>
            <a:r>
              <a:rPr lang="de-DE" sz="1800">
                <a:latin typeface="Arial" pitchFamily="-72" charset="0"/>
              </a:rPr>
              <a:t> in Kairo (1994):</a:t>
            </a:r>
          </a:p>
          <a:p>
            <a:pPr marL="609600" indent="-609600" algn="just">
              <a:buFont typeface="Arial" pitchFamily="-72" charset="0"/>
              <a:buNone/>
            </a:pPr>
            <a:r>
              <a:rPr lang="en-US" sz="1800">
                <a:latin typeface="Arial" pitchFamily="-72" charset="0"/>
              </a:rPr>
              <a:t>	“Оrderly international migration can have positive impacts on both the communities of origin and the communities of destination, providing the former with remittances and the latter with needed human resources. [</a:t>
            </a:r>
            <a:r>
              <a:rPr lang="en-US" sz="1800">
                <a:latin typeface="Lucida Grande" pitchFamily="-72" charset="0"/>
              </a:rPr>
              <a:t>�</a:t>
            </a:r>
            <a:r>
              <a:rPr lang="en-US" sz="1800">
                <a:latin typeface="Arial" pitchFamily="-72" charset="0"/>
              </a:rPr>
              <a:t> To be effective, international migration policies need to take into account the economic constraints of the receiving country, the impact of migration on the host society and its effects on countries of origin. The long-term manageability of international migration hinges on making the option to remain in one’s country a viable one for all people. Sustainable economic growth with equity and development strategies consistent with this aim are necessary means to that end. In addition, more effective use can be made of the potential contribution that expatriate nationals can make to the economic development of their countries of origin</a:t>
            </a:r>
            <a:r>
              <a:rPr lang="en-US" sz="1800">
                <a:latin typeface="Lucida Grande" pitchFamily="-72" charset="0"/>
              </a:rPr>
              <a:t>”</a:t>
            </a:r>
            <a:r>
              <a:rPr lang="en-US" sz="1800">
                <a:latin typeface="Arial" pitchFamily="-72" charset="0"/>
              </a:rPr>
              <a:t> (UN 1995: 67).</a:t>
            </a:r>
            <a:endParaRPr lang="en-US">
              <a:latin typeface="Times New Roman" pitchFamily="-72" charset="0"/>
            </a:endParaRPr>
          </a:p>
          <a:p>
            <a:pPr marL="609600" indent="-609600">
              <a:buFont typeface="Arial" pitchFamily="-72" charset="0"/>
              <a:buNone/>
            </a:pPr>
            <a:endParaRPr lang="de-DE" sz="1800">
              <a:latin typeface="Arial" pitchFamily="-72" charset="0"/>
            </a:endParaRPr>
          </a:p>
        </p:txBody>
      </p:sp>
      <p:pic>
        <p:nvPicPr>
          <p:cNvPr id="24579"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a:lstStyle/>
          <a:p>
            <a:endParaRPr lang="de-DE"/>
          </a:p>
        </p:txBody>
      </p:sp>
      <p:sp>
        <p:nvSpPr>
          <p:cNvPr id="25602" name="Inhaltsplatzhalter 2"/>
          <p:cNvSpPr>
            <a:spLocks noGrp="1"/>
          </p:cNvSpPr>
          <p:nvPr>
            <p:ph idx="1"/>
          </p:nvPr>
        </p:nvSpPr>
        <p:spPr/>
        <p:txBody>
          <a:bodyPr/>
          <a:lstStyle/>
          <a:p>
            <a:pPr marL="609600" indent="-609600">
              <a:buFont typeface="Arial" pitchFamily="-72" charset="0"/>
              <a:buNone/>
            </a:pPr>
            <a:r>
              <a:rPr lang="de-DE" sz="1800">
                <a:latin typeface="Arial" pitchFamily="-72" charset="0"/>
              </a:rPr>
              <a:t>2. Entdeckung des Themas „Remittances“ durch die Weltbank 2003: zwischen 1990 und 2007 stiegen die Rücküberweisungen von 31 auf 251 Milliarden US-Dollar</a:t>
            </a:r>
          </a:p>
          <a:p>
            <a:pPr marL="609600" indent="-609600">
              <a:buFont typeface="Arial" pitchFamily="-72" charset="0"/>
              <a:buNone/>
            </a:pPr>
            <a:r>
              <a:rPr lang="de-DE" sz="1800">
                <a:latin typeface="Arial" pitchFamily="-72" charset="0"/>
              </a:rPr>
              <a:t>3. Seit 2007: </a:t>
            </a:r>
            <a:r>
              <a:rPr lang="de-DE" sz="1800" i="1">
                <a:latin typeface="Arial" pitchFamily="-72" charset="0"/>
              </a:rPr>
              <a:t>Global Forum on Migration and Development</a:t>
            </a:r>
          </a:p>
          <a:p>
            <a:pPr marL="609600" indent="-609600">
              <a:buFont typeface="Arial" pitchFamily="-72" charset="0"/>
              <a:buNone/>
            </a:pPr>
            <a:endParaRPr lang="de-DE" sz="1800" b="1"/>
          </a:p>
          <a:p>
            <a:pPr marL="609600" indent="-609600">
              <a:buFont typeface="Arial" pitchFamily="-72" charset="0"/>
              <a:buNone/>
            </a:pPr>
            <a:r>
              <a:rPr lang="de-DE" sz="1800" b="1"/>
              <a:t>a) 3 Achsen des Diskurses: Wissen, Management und Deterritorialisierung</a:t>
            </a:r>
            <a:r>
              <a:rPr lang="de-DE"/>
              <a:t> </a:t>
            </a:r>
          </a:p>
          <a:p>
            <a:pPr marL="609600" indent="-609600">
              <a:buFont typeface="Arial" pitchFamily="-72" charset="0"/>
              <a:buAutoNum type="arabicPeriod"/>
            </a:pPr>
            <a:r>
              <a:rPr lang="de-DE" sz="1800"/>
              <a:t>Wissen: fehlendes (Projektmanagement)Wissen der Diasporen und über die Diasporen &gt;&gt; Gegenmaßnahme: Studien über die Diasporen und Fortbildungen für die Diasporen</a:t>
            </a:r>
          </a:p>
          <a:p>
            <a:pPr marL="609600" indent="-609600">
              <a:buFont typeface="Arial" pitchFamily="-72" charset="0"/>
              <a:buAutoNum type="arabicPeriod"/>
            </a:pPr>
            <a:r>
              <a:rPr lang="de-DE" sz="1800"/>
              <a:t>Management: Migrant_innen als Unternehmer_innen (moralische und emotionale Appelle an sein Verantwortungsgefühl)</a:t>
            </a:r>
          </a:p>
          <a:p>
            <a:pPr marL="609600" indent="-609600">
              <a:buFont typeface="Arial" pitchFamily="-72" charset="0"/>
              <a:buAutoNum type="arabicPeriod"/>
            </a:pPr>
            <a:r>
              <a:rPr lang="de-DE" sz="1800"/>
              <a:t>Reterritorialisierung/Rückkehrorientierung: Migrant_innen als Bürger_inne ihrer Herkunftsländer</a:t>
            </a:r>
          </a:p>
          <a:p>
            <a:pPr marL="609600" indent="-609600"/>
            <a:endParaRPr lang="de-DE" sz="1800" b="1"/>
          </a:p>
          <a:p>
            <a:pPr marL="609600" indent="-609600">
              <a:buFont typeface="Arial" pitchFamily="-72" charset="0"/>
              <a:buNone/>
            </a:pPr>
            <a:r>
              <a:rPr lang="de-DE" sz="1800" b="1"/>
              <a:t>b) Effekte des begleiteten Projektes: Hierarchisierungen, Migrant_innen werden zu Diasporen </a:t>
            </a:r>
            <a:r>
              <a:rPr lang="de-DE" sz="1800"/>
              <a:t>gemacht (Subjektivierungen)</a:t>
            </a:r>
            <a:endParaRPr lang="de-DE"/>
          </a:p>
        </p:txBody>
      </p:sp>
      <p:pic>
        <p:nvPicPr>
          <p:cNvPr id="25603"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el 1"/>
          <p:cNvSpPr>
            <a:spLocks noGrp="1"/>
          </p:cNvSpPr>
          <p:nvPr>
            <p:ph type="title"/>
          </p:nvPr>
        </p:nvSpPr>
        <p:spPr/>
        <p:txBody>
          <a:bodyPr/>
          <a:lstStyle/>
          <a:p>
            <a:endParaRPr lang="de-DE"/>
          </a:p>
        </p:txBody>
      </p:sp>
      <p:sp>
        <p:nvSpPr>
          <p:cNvPr id="26626" name="Inhaltsplatzhalter 2"/>
          <p:cNvSpPr>
            <a:spLocks noGrp="1"/>
          </p:cNvSpPr>
          <p:nvPr>
            <p:ph idx="1"/>
          </p:nvPr>
        </p:nvSpPr>
        <p:spPr>
          <a:xfrm>
            <a:off x="381000" y="1447800"/>
            <a:ext cx="8229600" cy="4525963"/>
          </a:xfrm>
        </p:spPr>
        <p:txBody>
          <a:bodyPr/>
          <a:lstStyle/>
          <a:p>
            <a:pPr>
              <a:buFont typeface="Arial" pitchFamily="-72" charset="0"/>
              <a:buNone/>
            </a:pPr>
            <a:r>
              <a:rPr lang="de-DE" sz="1700">
                <a:latin typeface="Arial" pitchFamily="-72" charset="0"/>
              </a:rPr>
              <a:t>[I]ch betrachte mich immer als ein Mensch aus diesen armen Ländern, das ist das Problem. Weil irgendwie, wenn man aus diesen Ländern kommt und man auch so viel Verwandte hat, die so arm sind, die auch eigentlich so viel an Unterstützung brauchen, </a:t>
            </a:r>
            <a:r>
              <a:rPr lang="de-DE" sz="1700">
                <a:latin typeface="Arial" pitchFamily="-72" charset="0"/>
                <a:ea typeface="Kai" pitchFamily="-72" charset="-122"/>
                <a:cs typeface="Kai" pitchFamily="-72" charset="-122"/>
              </a:rPr>
              <a:t>...</a:t>
            </a:r>
            <a:r>
              <a:rPr lang="de-DE" sz="1700">
                <a:latin typeface="Arial" pitchFamily="-72" charset="0"/>
              </a:rPr>
              <a:t> oder wenn man denkt: ich bin hier und die sind alle dort </a:t>
            </a:r>
            <a:r>
              <a:rPr lang="de-DE" sz="1700">
                <a:latin typeface="Lucida Grande" pitchFamily="-72" charset="0"/>
              </a:rPr>
              <a:t>... </a:t>
            </a:r>
            <a:r>
              <a:rPr lang="de-DE" sz="1700">
                <a:latin typeface="Arial" pitchFamily="-72" charset="0"/>
              </a:rPr>
              <a:t>also man hat einfach Angst, sich irgendwo noch einzubringen, wo es noch so viel Verantwortung gibt, man hat einfach Schiss davor. Und dann denkt man: ja ich schaff das noch nicht mal</a:t>
            </a:r>
            <a:r>
              <a:rPr lang="de-DE" sz="1700">
                <a:latin typeface="Arial" pitchFamily="-72" charset="0"/>
                <a:ea typeface="Kai" pitchFamily="-72" charset="-122"/>
                <a:cs typeface="Kai" pitchFamily="-72" charset="-122"/>
              </a:rPr>
              <a:t>[, </a:t>
            </a:r>
            <a:r>
              <a:rPr lang="de-DE" sz="1700">
                <a:latin typeface="Arial" pitchFamily="-72" charset="0"/>
              </a:rPr>
              <a:t>meine Verwandten zu unterstützen</a:t>
            </a:r>
            <a:r>
              <a:rPr lang="de-DE" sz="1700">
                <a:latin typeface="Arial" pitchFamily="-72" charset="0"/>
                <a:ea typeface="Kai" pitchFamily="-72" charset="-122"/>
                <a:cs typeface="Kai" pitchFamily="-72" charset="-122"/>
              </a:rPr>
              <a:t>]</a:t>
            </a:r>
            <a:r>
              <a:rPr lang="de-DE" sz="1700">
                <a:latin typeface="Arial" pitchFamily="-72" charset="0"/>
              </a:rPr>
              <a:t> und dann soll ich noch irgendwas machen, was institutionell ist</a:t>
            </a:r>
            <a:r>
              <a:rPr lang="de-DE" sz="1700">
                <a:latin typeface="Lucida Grande" pitchFamily="-72" charset="0"/>
              </a:rPr>
              <a:t>“</a:t>
            </a:r>
            <a:r>
              <a:rPr lang="de-DE" sz="1700">
                <a:latin typeface="Arial" pitchFamily="-72" charset="0"/>
              </a:rPr>
              <a:t>(FM 08/2009).</a:t>
            </a:r>
            <a:endParaRPr lang="de-DE" sz="1700">
              <a:latin typeface="Times New Roman" pitchFamily="-72" charset="0"/>
            </a:endParaRPr>
          </a:p>
          <a:p>
            <a:pPr>
              <a:buFont typeface="Arial" pitchFamily="-72" charset="0"/>
              <a:buNone/>
            </a:pPr>
            <a:r>
              <a:rPr lang="de-DE" sz="1700">
                <a:latin typeface="Arial" pitchFamily="-72" charset="0"/>
              </a:rPr>
              <a:t>„Ich seh’ nicht nur den Verein und bin Vorstand, sondern das ist eine Lebensaufgabe!“ (Kofi 08/2009)</a:t>
            </a:r>
            <a:endParaRPr lang="de-DE" sz="1700">
              <a:latin typeface="Arial" pitchFamily="-72" charset="0"/>
              <a:ea typeface="Kai" pitchFamily="-72" charset="-122"/>
              <a:cs typeface="Kai" pitchFamily="-72" charset="-122"/>
            </a:endParaRPr>
          </a:p>
          <a:p>
            <a:pPr>
              <a:buFont typeface="Arial" pitchFamily="-72" charset="0"/>
              <a:buNone/>
            </a:pPr>
            <a:r>
              <a:rPr lang="de-DE" sz="1700">
                <a:latin typeface="Arial" pitchFamily="-72" charset="0"/>
              </a:rPr>
              <a:t>„Ich hab’ früher so Übersetzungen gemacht für frikanische Flüchtlinge aus französchen L</a:t>
            </a:r>
            <a:r>
              <a:rPr lang="de-DE" sz="1700">
                <a:latin typeface="Lucida Grande" pitchFamily="-72" charset="0"/>
              </a:rPr>
              <a:t>ä</a:t>
            </a:r>
            <a:r>
              <a:rPr lang="de-DE" sz="1700">
                <a:latin typeface="Arial" pitchFamily="-72" charset="0"/>
              </a:rPr>
              <a:t>ndern, ja, denen geholfen, ihre ganzen Unterlagen so zu füllen, wenn sie gar nix verstanden haben und so </a:t>
            </a:r>
            <a:r>
              <a:rPr lang="de-DE" sz="1700">
                <a:latin typeface="Arial" pitchFamily="-72" charset="0"/>
                <a:ea typeface="Kai" pitchFamily="-72" charset="-122"/>
                <a:cs typeface="Kai" pitchFamily="-72" charset="-122"/>
              </a:rPr>
              <a:t>[</a:t>
            </a:r>
            <a:r>
              <a:rPr lang="de-DE" sz="1700">
                <a:latin typeface="Lucida Grande" pitchFamily="-72" charset="0"/>
              </a:rPr>
              <a:t>..</a:t>
            </a:r>
            <a:r>
              <a:rPr lang="de-DE" sz="1700">
                <a:latin typeface="Arial" pitchFamily="-72" charset="0"/>
                <a:ea typeface="Kai" pitchFamily="-72" charset="-122"/>
                <a:cs typeface="Kai" pitchFamily="-72" charset="-122"/>
              </a:rPr>
              <a:t>].</a:t>
            </a:r>
            <a:r>
              <a:rPr lang="de-DE" sz="1700">
                <a:latin typeface="Arial" pitchFamily="-72" charset="0"/>
              </a:rPr>
              <a:t> Die haben, also bis sie hierher gekommen sind, so viele eigenartige Geschichten durchgemacht, dass sie am Ende dieser Geschichten nicht mehr gewusst haben, wer sie sind. Die haben an nix mehr geglaubt, die waren einfach total verwandelt. Die haben Angst vor jedem gehabt. Die haben Sachen gemacht, die sie niemals gedacht haben, sie würden das jemals machen, und dann kommst du irgendwann in ’nen Zustand, dass du einfach vor jedem Mensch aus deiner Heimat Angst hast!</a:t>
            </a:r>
            <a:r>
              <a:rPr lang="de-DE" sz="1700">
                <a:latin typeface="Lucida Grande" pitchFamily="-72" charset="0"/>
              </a:rPr>
              <a:t> </a:t>
            </a:r>
            <a:r>
              <a:rPr lang="de-DE" sz="1700">
                <a:latin typeface="Arial" pitchFamily="-72" charset="0"/>
              </a:rPr>
              <a:t>(FM 08/2009);</a:t>
            </a:r>
            <a:r>
              <a:rPr lang="de-DE" sz="1800">
                <a:latin typeface="Arial" pitchFamily="-72" charset="0"/>
              </a:rPr>
              <a:t> </a:t>
            </a:r>
            <a:endParaRPr lang="de-DE"/>
          </a:p>
        </p:txBody>
      </p:sp>
      <p:pic>
        <p:nvPicPr>
          <p:cNvPr id="26627"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normAutofit/>
          </a:bodyPr>
          <a:lstStyle/>
          <a:p>
            <a:pPr>
              <a:buFont typeface="Arial" pitchFamily="-72" charset="0"/>
              <a:buNone/>
            </a:pPr>
            <a:r>
              <a:rPr lang="de-DE" sz="1800">
                <a:latin typeface="Arial" pitchFamily="-72" charset="0"/>
              </a:rPr>
              <a:t>„Еs ist auch eine Einstellungssache. </a:t>
            </a:r>
            <a:r>
              <a:rPr lang="de-DE" sz="1800">
                <a:latin typeface="Arial" pitchFamily="-72" charset="0"/>
                <a:ea typeface="Kai" pitchFamily="-72" charset="-122"/>
                <a:cs typeface="Kai" pitchFamily="-72" charset="-122"/>
              </a:rPr>
              <a:t>[</a:t>
            </a:r>
            <a:r>
              <a:rPr lang="de-DE" sz="1800">
                <a:latin typeface="Lucida Grande" pitchFamily="-72" charset="0"/>
              </a:rPr>
              <a:t>..</a:t>
            </a:r>
            <a:r>
              <a:rPr lang="de-DE" sz="1800">
                <a:latin typeface="Arial" pitchFamily="-72" charset="0"/>
                <a:ea typeface="Kai" pitchFamily="-72" charset="-122"/>
                <a:cs typeface="Kai" pitchFamily="-72" charset="-122"/>
              </a:rPr>
              <a:t>]</a:t>
            </a:r>
            <a:r>
              <a:rPr lang="de-DE" sz="1800">
                <a:latin typeface="Arial" pitchFamily="-72" charset="0"/>
              </a:rPr>
              <a:t> Wenn man hier ankommt, ist man sowieso von dieser Idee erfüllt, dass man was Gutes, was Tolles zusammen machen muss, auch wenn man in erster Linie sein Studium abschließen möchte. </a:t>
            </a:r>
            <a:r>
              <a:rPr lang="de-DE" sz="1800">
                <a:latin typeface="Arial" pitchFamily="-72" charset="0"/>
                <a:ea typeface="Kai" pitchFamily="-72" charset="-122"/>
                <a:cs typeface="Kai" pitchFamily="-72" charset="-122"/>
              </a:rPr>
              <a:t>[</a:t>
            </a:r>
            <a:r>
              <a:rPr lang="de-DE" sz="1800">
                <a:latin typeface="Lucida Grande" pitchFamily="-72" charset="0"/>
              </a:rPr>
              <a:t>...</a:t>
            </a:r>
            <a:r>
              <a:rPr lang="de-DE" sz="1800">
                <a:latin typeface="Arial" pitchFamily="-72" charset="0"/>
                <a:ea typeface="Kai" pitchFamily="-72" charset="-122"/>
                <a:cs typeface="Kai" pitchFamily="-72" charset="-122"/>
              </a:rPr>
              <a:t>]</a:t>
            </a:r>
            <a:r>
              <a:rPr lang="de-DE" sz="1800">
                <a:latin typeface="Arial" pitchFamily="-72" charset="0"/>
              </a:rPr>
              <a:t> Wenn man hier einmal ist, und jedes Mal, wenn man im Internet schaut, was zurzeit </a:t>
            </a:r>
            <a:r>
              <a:rPr lang="de-DE" sz="1800">
                <a:latin typeface="Arial" pitchFamily="-72" charset="0"/>
                <a:ea typeface="Kai" pitchFamily="-72" charset="-122"/>
                <a:cs typeface="Kai" pitchFamily="-72" charset="-122"/>
              </a:rPr>
              <a:t>[</a:t>
            </a:r>
            <a:r>
              <a:rPr lang="de-DE" sz="1800">
                <a:latin typeface="Arial" pitchFamily="-72" charset="0"/>
              </a:rPr>
              <a:t>im Herkunftsland</a:t>
            </a:r>
            <a:r>
              <a:rPr lang="de-DE" sz="1800">
                <a:latin typeface="Arial" pitchFamily="-72" charset="0"/>
                <a:ea typeface="Kai" pitchFamily="-72" charset="-122"/>
                <a:cs typeface="Kai" pitchFamily="-72" charset="-122"/>
              </a:rPr>
              <a:t>]</a:t>
            </a:r>
            <a:r>
              <a:rPr lang="de-DE" sz="1800">
                <a:latin typeface="Arial" pitchFamily="-72" charset="0"/>
              </a:rPr>
              <a:t> läuft, unählige Sachen kommen, also andauernd, führt das dazu, dass man sich langsam von der Idee verabschiedet, da überhaupt was für das Land zu unternehmen. Man kann natürlich etwas für seine direkte Familie unternehmen! </a:t>
            </a:r>
            <a:r>
              <a:rPr lang="de-DE" sz="1800">
                <a:latin typeface="Arial" pitchFamily="-72" charset="0"/>
                <a:ea typeface="Kai" pitchFamily="-72" charset="-122"/>
                <a:cs typeface="Kai" pitchFamily="-72" charset="-122"/>
              </a:rPr>
              <a:t>[</a:t>
            </a:r>
            <a:r>
              <a:rPr lang="de-DE" sz="1800">
                <a:latin typeface="Lucida Grande" pitchFamily="-72" charset="0"/>
              </a:rPr>
              <a:t>...</a:t>
            </a:r>
            <a:r>
              <a:rPr lang="de-DE" sz="1800">
                <a:latin typeface="Arial" pitchFamily="-72" charset="0"/>
                <a:ea typeface="Kai" pitchFamily="-72" charset="-122"/>
                <a:cs typeface="Kai" pitchFamily="-72" charset="-122"/>
              </a:rPr>
              <a:t>]</a:t>
            </a:r>
            <a:r>
              <a:rPr lang="de-DE" sz="1800">
                <a:latin typeface="Arial" pitchFamily="-72" charset="0"/>
              </a:rPr>
              <a:t> </a:t>
            </a:r>
            <a:r>
              <a:rPr lang="de-DE" sz="1800">
                <a:latin typeface="Arial" pitchFamily="-72" charset="0"/>
                <a:ea typeface="Kai" pitchFamily="-72" charset="-122"/>
                <a:cs typeface="Kai" pitchFamily="-72" charset="-122"/>
              </a:rPr>
              <a:t>[</a:t>
            </a:r>
            <a:r>
              <a:rPr lang="de-DE" sz="1800">
                <a:latin typeface="Arial" pitchFamily="-72" charset="0"/>
              </a:rPr>
              <a:t>Denn</a:t>
            </a:r>
            <a:r>
              <a:rPr lang="de-DE" sz="1800">
                <a:latin typeface="Arial" pitchFamily="-72" charset="0"/>
                <a:ea typeface="Kai" pitchFamily="-72" charset="-122"/>
                <a:cs typeface="Kai" pitchFamily="-72" charset="-122"/>
              </a:rPr>
              <a:t>]</a:t>
            </a:r>
            <a:r>
              <a:rPr lang="de-DE" sz="1800">
                <a:latin typeface="Arial" pitchFamily="-72" charset="0"/>
              </a:rPr>
              <a:t> sich global zu engagieren, um die Zukunft des Landes zu verbessern: also da verlieren wir hier den Überblick, was man da überhaupt unternehmen kann, wie man sich da engagieren kann. </a:t>
            </a:r>
            <a:r>
              <a:rPr lang="de-DE" sz="1800">
                <a:latin typeface="Arial" pitchFamily="-72" charset="0"/>
                <a:ea typeface="Kai" pitchFamily="-72" charset="-122"/>
                <a:cs typeface="Kai" pitchFamily="-72" charset="-122"/>
              </a:rPr>
              <a:t>[</a:t>
            </a:r>
            <a:r>
              <a:rPr lang="de-DE" sz="1800">
                <a:latin typeface="Lucida Grande" pitchFamily="-72" charset="0"/>
              </a:rPr>
              <a:t>...</a:t>
            </a:r>
            <a:r>
              <a:rPr lang="de-DE" sz="1800">
                <a:latin typeface="Arial" pitchFamily="-72" charset="0"/>
                <a:ea typeface="Kai" pitchFamily="-72" charset="-122"/>
                <a:cs typeface="Kai" pitchFamily="-72" charset="-122"/>
              </a:rPr>
              <a:t>]</a:t>
            </a:r>
            <a:r>
              <a:rPr lang="de-DE" sz="1800">
                <a:latin typeface="Arial" pitchFamily="-72" charset="0"/>
              </a:rPr>
              <a:t> Und vor allem auch die Idee, dass man das umsonst machen muss, dass man auch nicht sofort Früchte der Arbeit erwarten kann, dass man nur seinen Beitrag leistet und so. </a:t>
            </a:r>
            <a:r>
              <a:rPr lang="de-DE" sz="1800">
                <a:latin typeface="Arial" pitchFamily="-72" charset="0"/>
                <a:ea typeface="Kai" pitchFamily="-72" charset="-122"/>
                <a:cs typeface="Kai" pitchFamily="-72" charset="-122"/>
              </a:rPr>
              <a:t>[</a:t>
            </a:r>
            <a:r>
              <a:rPr lang="de-DE" sz="1800">
                <a:latin typeface="Lucida Grande" pitchFamily="-72" charset="0"/>
              </a:rPr>
              <a:t>...</a:t>
            </a:r>
            <a:r>
              <a:rPr lang="de-DE" sz="1800">
                <a:latin typeface="Arial" pitchFamily="-72" charset="0"/>
                <a:ea typeface="Kai" pitchFamily="-72" charset="-122"/>
                <a:cs typeface="Kai" pitchFamily="-72" charset="-122"/>
              </a:rPr>
              <a:t>]</a:t>
            </a:r>
            <a:r>
              <a:rPr lang="de-DE" sz="1800">
                <a:latin typeface="Arial" pitchFamily="-72" charset="0"/>
              </a:rPr>
              <a:t> Da braucht man Geduld! (NG 09/2009).</a:t>
            </a:r>
            <a:r>
              <a:rPr lang="de-DE">
                <a:latin typeface="Times New Roman" pitchFamily="-72" charset="0"/>
              </a:rPr>
              <a:t> </a:t>
            </a:r>
            <a:endParaRPr lang="de-DE" sz="1800" b="1"/>
          </a:p>
          <a:p>
            <a:pPr>
              <a:buFont typeface="Arial" pitchFamily="-72" charset="0"/>
              <a:buNone/>
            </a:pPr>
            <a:r>
              <a:rPr lang="de-DE" sz="1800" b="1"/>
              <a:t>&gt;&gt; „</a:t>
            </a:r>
            <a:r>
              <a:rPr lang="de-DE" sz="1800" b="1">
                <a:latin typeface="Arial" pitchFamily="-72" charset="0"/>
              </a:rPr>
              <a:t>tricky adjustment between different powers and subjectivities“ </a:t>
            </a:r>
            <a:r>
              <a:rPr lang="de-DE" sz="1800" b="1">
                <a:latin typeface="Lucida Grande" pitchFamily="-72" charset="0"/>
              </a:rPr>
              <a:t>nötig&gt;&gt; </a:t>
            </a:r>
            <a:r>
              <a:rPr lang="de-DE" sz="1800" b="1">
                <a:latin typeface="Arial" pitchFamily="-72" charset="0"/>
              </a:rPr>
              <a:t>Möchte ich überhaupt als Мigrant_in entwicklungspolitisch aktiv werden und Teil einer Diaspora sein? Möchte ich lieber an Anti-Globalisierungs-Demos teilnehmen? Warum muss ich mich engagieren?</a:t>
            </a:r>
            <a:r>
              <a:rPr lang="de-DE" sz="1800">
                <a:latin typeface="Arial" pitchFamily="-72" charset="0"/>
              </a:rPr>
              <a:t> </a:t>
            </a:r>
            <a:endParaRPr lang="de-DE">
              <a:latin typeface="Times New Roman" pitchFamily="-72" charset="0"/>
            </a:endParaRPr>
          </a:p>
        </p:txBody>
      </p:sp>
      <p:pic>
        <p:nvPicPr>
          <p:cNvPr id="28675"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el 1"/>
          <p:cNvSpPr>
            <a:spLocks noGrp="1"/>
          </p:cNvSpPr>
          <p:nvPr>
            <p:ph type="title"/>
          </p:nvPr>
        </p:nvSpPr>
        <p:spPr/>
        <p:txBody>
          <a:bodyPr/>
          <a:lstStyle/>
          <a:p>
            <a:endParaRPr lang="de-DE"/>
          </a:p>
        </p:txBody>
      </p:sp>
      <p:sp>
        <p:nvSpPr>
          <p:cNvPr id="29698" name="Inhaltsplatzhalter 2"/>
          <p:cNvSpPr>
            <a:spLocks noGrp="1"/>
          </p:cNvSpPr>
          <p:nvPr>
            <p:ph idx="1"/>
          </p:nvPr>
        </p:nvSpPr>
        <p:spPr/>
        <p:txBody>
          <a:bodyPr/>
          <a:lstStyle/>
          <a:p>
            <a:pPr algn="just"/>
            <a:r>
              <a:rPr lang="en-US" sz="1800">
                <a:latin typeface="Arial" pitchFamily="-72" charset="0"/>
              </a:rPr>
              <a:t>“Subjectivity is not just the outcome of social control or the unconscious; it also provides the ground for subjects to think through their circumstances and to feel through their contradictions, and in so doing, to inwardly endure experiences that would otherwise be outwardly unbearable. </a:t>
            </a:r>
            <a:r>
              <a:rPr lang="de-DE" sz="1800">
                <a:latin typeface="Arial" pitchFamily="-72" charset="0"/>
              </a:rPr>
              <a:t>Subjectivity is the means of shaping sensibility</a:t>
            </a:r>
            <a:r>
              <a:rPr lang="de-DE" sz="1800">
                <a:latin typeface="Lucida Grande" pitchFamily="-72" charset="0"/>
              </a:rPr>
              <a:t>“</a:t>
            </a:r>
            <a:r>
              <a:rPr lang="de-DE" sz="1800">
                <a:latin typeface="Arial" pitchFamily="-72" charset="0"/>
              </a:rPr>
              <a:t> (Biehl/Good/Kleinmann 2007: 14).</a:t>
            </a:r>
          </a:p>
          <a:p>
            <a:pPr algn="just">
              <a:buFont typeface="Arial" pitchFamily="-72" charset="0"/>
              <a:buNone/>
            </a:pPr>
            <a:r>
              <a:rPr lang="de-DE">
                <a:latin typeface="Times New Roman" pitchFamily="-72" charset="0"/>
              </a:rPr>
              <a:t> </a:t>
            </a:r>
            <a:r>
              <a:rPr lang="de-DE" sz="1800" b="1">
                <a:latin typeface="Arial" pitchFamily="-72" charset="0"/>
              </a:rPr>
              <a:t>c) Begleiten des Workshop/Projekt-Prozesses</a:t>
            </a:r>
          </a:p>
          <a:p>
            <a:pPr algn="just"/>
            <a:r>
              <a:rPr lang="de-DE" sz="1800">
                <a:latin typeface="Arial" pitchFamily="-72" charset="0"/>
              </a:rPr>
              <a:t>Akteure</a:t>
            </a:r>
          </a:p>
          <a:p>
            <a:pPr algn="just"/>
            <a:r>
              <a:rPr lang="de-DE" sz="1800">
                <a:latin typeface="Arial" pitchFamily="-72" charset="0"/>
              </a:rPr>
              <a:t>Auseinandersetzungen</a:t>
            </a:r>
          </a:p>
          <a:p>
            <a:pPr algn="just"/>
            <a:r>
              <a:rPr lang="de-DE" sz="1800">
                <a:latin typeface="Arial" pitchFamily="-72" charset="0"/>
              </a:rPr>
              <a:t>Konzepte, Annahmen </a:t>
            </a:r>
          </a:p>
          <a:p>
            <a:pPr algn="just"/>
            <a:r>
              <a:rPr lang="de-DE" sz="1800">
                <a:latin typeface="Arial" pitchFamily="-72" charset="0"/>
              </a:rPr>
              <a:t>Veränderungen</a:t>
            </a:r>
          </a:p>
          <a:p>
            <a:pPr algn="just"/>
            <a:r>
              <a:rPr lang="de-DE" sz="1800">
                <a:latin typeface="Arial" pitchFamily="-72" charset="0"/>
              </a:rPr>
              <a:t>Mit TN und Nicht-TN sprechen</a:t>
            </a:r>
            <a:endParaRPr lang="de-DE">
              <a:latin typeface="Times New Roman" pitchFamily="-72" charset="0"/>
            </a:endParaRPr>
          </a:p>
          <a:p>
            <a:endParaRPr lang="de-DE"/>
          </a:p>
        </p:txBody>
      </p:sp>
      <p:pic>
        <p:nvPicPr>
          <p:cNvPr id="29699"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el 1"/>
          <p:cNvSpPr>
            <a:spLocks noGrp="1"/>
          </p:cNvSpPr>
          <p:nvPr>
            <p:ph type="title"/>
          </p:nvPr>
        </p:nvSpPr>
        <p:spPr/>
        <p:txBody>
          <a:bodyPr/>
          <a:lstStyle/>
          <a:p>
            <a:endParaRPr lang="de-DE"/>
          </a:p>
        </p:txBody>
      </p:sp>
      <p:sp>
        <p:nvSpPr>
          <p:cNvPr id="31746" name="Inhaltsplatzhalter 2"/>
          <p:cNvSpPr>
            <a:spLocks noGrp="1"/>
          </p:cNvSpPr>
          <p:nvPr>
            <p:ph idx="1"/>
          </p:nvPr>
        </p:nvSpPr>
        <p:spPr/>
        <p:txBody>
          <a:bodyPr/>
          <a:lstStyle/>
          <a:p>
            <a:pPr marL="0" indent="0" algn="ctr">
              <a:buFont typeface="Arial" pitchFamily="-72" charset="0"/>
              <a:buNone/>
            </a:pPr>
            <a:endParaRPr lang="de-DE" smtClean="0"/>
          </a:p>
          <a:p>
            <a:pPr marL="0" indent="0" algn="ctr">
              <a:buFont typeface="Arial" pitchFamily="-72" charset="0"/>
              <a:buNone/>
            </a:pPr>
            <a:endParaRPr lang="de-DE" smtClean="0"/>
          </a:p>
          <a:p>
            <a:pPr marL="0" indent="0" algn="ctr">
              <a:buFont typeface="Arial" pitchFamily="-72" charset="0"/>
              <a:buNone/>
            </a:pPr>
            <a:r>
              <a:rPr lang="de-DE" b="1" smtClean="0"/>
              <a:t>Vielen Dank für die Aufmerksamkeit! </a:t>
            </a:r>
          </a:p>
          <a:p>
            <a:pPr marL="0" indent="0" algn="ctr">
              <a:buFont typeface="Arial" pitchFamily="-72" charset="0"/>
              <a:buNone/>
            </a:pPr>
            <a:endParaRPr lang="de-DE" b="1" smtClean="0"/>
          </a:p>
          <a:p>
            <a:pPr marL="0" indent="0" algn="ctr">
              <a:buFont typeface="Arial" pitchFamily="-72" charset="0"/>
              <a:buNone/>
            </a:pPr>
            <a:r>
              <a:rPr lang="de-DE" b="1" smtClean="0"/>
              <a:t>Gibt es Fragen? </a:t>
            </a:r>
          </a:p>
        </p:txBody>
      </p:sp>
      <p:pic>
        <p:nvPicPr>
          <p:cNvPr id="31747" name="Grafik 4"/>
          <p:cNvPicPr>
            <a:picLocks noChangeAspect="1"/>
          </p:cNvPicPr>
          <p:nvPr/>
        </p:nvPicPr>
        <p:blipFill>
          <a:blip r:embed="rId2"/>
          <a:srcRect/>
          <a:stretch>
            <a:fillRect/>
          </a:stretch>
        </p:blipFill>
        <p:spPr bwMode="auto">
          <a:xfrm>
            <a:off x="0" y="0"/>
            <a:ext cx="9144000" cy="140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räsentation_VL5">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Präsentation_VL5</Template>
  <TotalTime>0</TotalTime>
  <Words>1721</Words>
  <Application>Microsoft Office PowerPoint</Application>
  <PresentationFormat>Bildschirmpräsentation (4:3)</PresentationFormat>
  <Paragraphs>72</Paragraphs>
  <Slides>16</Slides>
  <Notes>0</Notes>
  <HiddenSlides>0</HiddenSlides>
  <MMClips>0</MMClips>
  <ScaleCrop>false</ScaleCrop>
  <HeadingPairs>
    <vt:vector size="4" baseType="variant">
      <vt:variant>
        <vt:lpstr>Design</vt:lpstr>
      </vt:variant>
      <vt:variant>
        <vt:i4>1</vt:i4>
      </vt:variant>
      <vt:variant>
        <vt:lpstr>Folientitel</vt:lpstr>
      </vt:variant>
      <vt:variant>
        <vt:i4>16</vt:i4>
      </vt:variant>
    </vt:vector>
  </HeadingPairs>
  <TitlesOfParts>
    <vt:vector size="17" baseType="lpstr">
      <vt:lpstr>Präsentation_VL5</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itg</dc:creator>
  <cp:lastModifiedBy>itg</cp:lastModifiedBy>
  <cp:revision>6</cp:revision>
  <dcterms:created xsi:type="dcterms:W3CDTF">2015-11-09T16:23:11Z</dcterms:created>
  <dcterms:modified xsi:type="dcterms:W3CDTF">2015-12-02T17:17:05Z</dcterms:modified>
</cp:coreProperties>
</file>