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60"/>
  </p:notesMasterIdLst>
  <p:handoutMasterIdLst>
    <p:handoutMasterId r:id="rId61"/>
  </p:handoutMasterIdLst>
  <p:sldIdLst>
    <p:sldId id="259" r:id="rId2"/>
    <p:sldId id="400" r:id="rId3"/>
    <p:sldId id="417" r:id="rId4"/>
    <p:sldId id="418" r:id="rId5"/>
    <p:sldId id="419" r:id="rId6"/>
    <p:sldId id="416" r:id="rId7"/>
    <p:sldId id="401" r:id="rId8"/>
    <p:sldId id="402" r:id="rId9"/>
    <p:sldId id="403" r:id="rId10"/>
    <p:sldId id="404" r:id="rId11"/>
    <p:sldId id="405" r:id="rId12"/>
    <p:sldId id="406" r:id="rId13"/>
    <p:sldId id="407" r:id="rId14"/>
    <p:sldId id="409" r:id="rId15"/>
    <p:sldId id="410" r:id="rId16"/>
    <p:sldId id="411" r:id="rId17"/>
    <p:sldId id="413" r:id="rId18"/>
    <p:sldId id="414" r:id="rId19"/>
    <p:sldId id="415" r:id="rId20"/>
    <p:sldId id="420" r:id="rId21"/>
    <p:sldId id="421" r:id="rId22"/>
    <p:sldId id="422" r:id="rId23"/>
    <p:sldId id="423" r:id="rId24"/>
    <p:sldId id="424" r:id="rId25"/>
    <p:sldId id="425" r:id="rId26"/>
    <p:sldId id="426" r:id="rId27"/>
    <p:sldId id="427" r:id="rId28"/>
    <p:sldId id="428" r:id="rId29"/>
    <p:sldId id="429" r:id="rId30"/>
    <p:sldId id="430" r:id="rId31"/>
    <p:sldId id="431" r:id="rId32"/>
    <p:sldId id="432" r:id="rId33"/>
    <p:sldId id="433" r:id="rId34"/>
    <p:sldId id="439" r:id="rId35"/>
    <p:sldId id="438" r:id="rId36"/>
    <p:sldId id="440" r:id="rId37"/>
    <p:sldId id="434" r:id="rId38"/>
    <p:sldId id="435" r:id="rId39"/>
    <p:sldId id="441" r:id="rId40"/>
    <p:sldId id="442" r:id="rId41"/>
    <p:sldId id="443" r:id="rId42"/>
    <p:sldId id="444" r:id="rId43"/>
    <p:sldId id="445" r:id="rId44"/>
    <p:sldId id="446" r:id="rId45"/>
    <p:sldId id="436" r:id="rId46"/>
    <p:sldId id="437" r:id="rId47"/>
    <p:sldId id="447" r:id="rId48"/>
    <p:sldId id="448" r:id="rId49"/>
    <p:sldId id="449" r:id="rId50"/>
    <p:sldId id="450" r:id="rId51"/>
    <p:sldId id="451" r:id="rId52"/>
    <p:sldId id="452" r:id="rId53"/>
    <p:sldId id="453" r:id="rId54"/>
    <p:sldId id="454" r:id="rId55"/>
    <p:sldId id="455" r:id="rId56"/>
    <p:sldId id="456" r:id="rId57"/>
    <p:sldId id="457" r:id="rId58"/>
    <p:sldId id="412" r:id="rId59"/>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60"/>
  </p:normalViewPr>
  <p:slideViewPr>
    <p:cSldViewPr>
      <p:cViewPr varScale="1">
        <p:scale>
          <a:sx n="103" d="100"/>
          <a:sy n="103" d="100"/>
        </p:scale>
        <p:origin x="25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861726-6253-4056-B4A6-7B8F91D9A9F4}" type="doc">
      <dgm:prSet loTypeId="urn:microsoft.com/office/officeart/2005/8/layout/cycle1" loCatId="cycle" qsTypeId="urn:microsoft.com/office/officeart/2005/8/quickstyle/simple1#1" qsCatId="simple" csTypeId="urn:microsoft.com/office/officeart/2005/8/colors/accent1_2#1" csCatId="accent1"/>
      <dgm:spPr/>
    </dgm:pt>
    <dgm:pt modelId="{818F3D49-4F0C-4844-A405-7BBE68017D2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Student B zahlt</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Student A bei anderer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Gelegenheit ein Bier</a:t>
          </a:r>
        </a:p>
      </dgm:t>
    </dgm:pt>
    <dgm:pt modelId="{8096A2EF-AF1D-49AB-9C57-A36C1B21445B}" type="parTrans" cxnId="{2327735C-C6DF-43FE-B4CD-2493525404A8}">
      <dgm:prSet/>
      <dgm:spPr/>
    </dgm:pt>
    <dgm:pt modelId="{6DBB272F-EB7E-4CCC-8160-926DCCB99BFD}" type="sibTrans" cxnId="{2327735C-C6DF-43FE-B4CD-2493525404A8}">
      <dgm:prSet/>
      <dgm:spPr/>
    </dgm:pt>
    <dgm:pt modelId="{FE6915B0-7753-4227-8B1A-BC13BC84912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Student A zahlt</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Student B ein Bier</a:t>
          </a:r>
        </a:p>
      </dgm:t>
    </dgm:pt>
    <dgm:pt modelId="{BC790C01-F2E7-44B3-A220-B734F5D78001}" type="parTrans" cxnId="{ED65BBD5-A91E-4700-A91B-119F52B4D1CD}">
      <dgm:prSet/>
      <dgm:spPr/>
    </dgm:pt>
    <dgm:pt modelId="{EE805F15-0BA0-4695-A9CC-C15FE51013E9}" type="sibTrans" cxnId="{ED65BBD5-A91E-4700-A91B-119F52B4D1CD}">
      <dgm:prSet/>
      <dgm:spPr/>
    </dgm:pt>
    <dgm:pt modelId="{6AE435A9-696E-4D45-867E-F0EF9F643B1B}" type="pres">
      <dgm:prSet presAssocID="{6C861726-6253-4056-B4A6-7B8F91D9A9F4}" presName="cycle" presStyleCnt="0">
        <dgm:presLayoutVars>
          <dgm:dir/>
          <dgm:resizeHandles val="exact"/>
        </dgm:presLayoutVars>
      </dgm:prSet>
      <dgm:spPr/>
    </dgm:pt>
    <dgm:pt modelId="{5209BB3F-1F86-4B4A-8B1C-9AD9F1795339}" type="pres">
      <dgm:prSet presAssocID="{818F3D49-4F0C-4844-A405-7BBE68017D2A}" presName="dummy" presStyleCnt="0"/>
      <dgm:spPr/>
    </dgm:pt>
    <dgm:pt modelId="{34FA013D-7D19-4E5E-BB28-C349FEC7D866}" type="pres">
      <dgm:prSet presAssocID="{818F3D49-4F0C-4844-A405-7BBE68017D2A}" presName="node" presStyleLbl="revTx" presStyleIdx="0" presStyleCnt="2">
        <dgm:presLayoutVars>
          <dgm:bulletEnabled val="1"/>
        </dgm:presLayoutVars>
      </dgm:prSet>
      <dgm:spPr/>
      <dgm:t>
        <a:bodyPr/>
        <a:lstStyle/>
        <a:p>
          <a:endParaRPr lang="de-DE"/>
        </a:p>
      </dgm:t>
    </dgm:pt>
    <dgm:pt modelId="{5FBD2E64-70A7-49F4-B15B-F48D69651A6E}" type="pres">
      <dgm:prSet presAssocID="{6DBB272F-EB7E-4CCC-8160-926DCCB99BFD}" presName="sibTrans" presStyleLbl="node1" presStyleIdx="0" presStyleCnt="2"/>
      <dgm:spPr/>
    </dgm:pt>
    <dgm:pt modelId="{4A9E5C50-1B1F-472F-9E3A-C2DBEC8440B1}" type="pres">
      <dgm:prSet presAssocID="{FE6915B0-7753-4227-8B1A-BC13BC84912C}" presName="dummy" presStyleCnt="0"/>
      <dgm:spPr/>
    </dgm:pt>
    <dgm:pt modelId="{90FA42F7-AE33-411E-B049-1FAE770D8449}" type="pres">
      <dgm:prSet presAssocID="{FE6915B0-7753-4227-8B1A-BC13BC84912C}" presName="node" presStyleLbl="revTx" presStyleIdx="1" presStyleCnt="2">
        <dgm:presLayoutVars>
          <dgm:bulletEnabled val="1"/>
        </dgm:presLayoutVars>
      </dgm:prSet>
      <dgm:spPr/>
      <dgm:t>
        <a:bodyPr/>
        <a:lstStyle/>
        <a:p>
          <a:endParaRPr lang="de-DE"/>
        </a:p>
      </dgm:t>
    </dgm:pt>
    <dgm:pt modelId="{B82A3B1E-0118-4195-B1C7-AE4E54AD778D}" type="pres">
      <dgm:prSet presAssocID="{EE805F15-0BA0-4695-A9CC-C15FE51013E9}" presName="sibTrans" presStyleLbl="node1" presStyleIdx="1" presStyleCnt="2"/>
      <dgm:spPr/>
    </dgm:pt>
  </dgm:ptLst>
  <dgm:cxnLst>
    <dgm:cxn modelId="{2327735C-C6DF-43FE-B4CD-2493525404A8}" srcId="{6C861726-6253-4056-B4A6-7B8F91D9A9F4}" destId="{818F3D49-4F0C-4844-A405-7BBE68017D2A}" srcOrd="0" destOrd="0" parTransId="{8096A2EF-AF1D-49AB-9C57-A36C1B21445B}" sibTransId="{6DBB272F-EB7E-4CCC-8160-926DCCB99BFD}"/>
    <dgm:cxn modelId="{0B26B8C5-456C-4B49-B0D7-DEE2132BDDCF}" type="presOf" srcId="{6C861726-6253-4056-B4A6-7B8F91D9A9F4}" destId="{6AE435A9-696E-4D45-867E-F0EF9F643B1B}" srcOrd="0" destOrd="0" presId="urn:microsoft.com/office/officeart/2005/8/layout/cycle1"/>
    <dgm:cxn modelId="{256356F4-1FC8-4DAE-ADA6-A57AFEA5A7EB}" type="presOf" srcId="{818F3D49-4F0C-4844-A405-7BBE68017D2A}" destId="{34FA013D-7D19-4E5E-BB28-C349FEC7D866}" srcOrd="0" destOrd="0" presId="urn:microsoft.com/office/officeart/2005/8/layout/cycle1"/>
    <dgm:cxn modelId="{F8E6CDBF-8A0F-4C8E-9505-A1EB72129812}" type="presOf" srcId="{FE6915B0-7753-4227-8B1A-BC13BC84912C}" destId="{90FA42F7-AE33-411E-B049-1FAE770D8449}" srcOrd="0" destOrd="0" presId="urn:microsoft.com/office/officeart/2005/8/layout/cycle1"/>
    <dgm:cxn modelId="{ED65BBD5-A91E-4700-A91B-119F52B4D1CD}" srcId="{6C861726-6253-4056-B4A6-7B8F91D9A9F4}" destId="{FE6915B0-7753-4227-8B1A-BC13BC84912C}" srcOrd="1" destOrd="0" parTransId="{BC790C01-F2E7-44B3-A220-B734F5D78001}" sibTransId="{EE805F15-0BA0-4695-A9CC-C15FE51013E9}"/>
    <dgm:cxn modelId="{99B8EA8D-9B94-4F0D-8A17-AD56B79E23F7}" type="presOf" srcId="{EE805F15-0BA0-4695-A9CC-C15FE51013E9}" destId="{B82A3B1E-0118-4195-B1C7-AE4E54AD778D}" srcOrd="0" destOrd="0" presId="urn:microsoft.com/office/officeart/2005/8/layout/cycle1"/>
    <dgm:cxn modelId="{E474E1F7-8E95-4772-B1F0-ED22BEB277B1}" type="presOf" srcId="{6DBB272F-EB7E-4CCC-8160-926DCCB99BFD}" destId="{5FBD2E64-70A7-49F4-B15B-F48D69651A6E}" srcOrd="0" destOrd="0" presId="urn:microsoft.com/office/officeart/2005/8/layout/cycle1"/>
    <dgm:cxn modelId="{BBC99FC6-2700-431F-86DD-22D3932B22E6}" type="presParOf" srcId="{6AE435A9-696E-4D45-867E-F0EF9F643B1B}" destId="{5209BB3F-1F86-4B4A-8B1C-9AD9F1795339}" srcOrd="0" destOrd="0" presId="urn:microsoft.com/office/officeart/2005/8/layout/cycle1"/>
    <dgm:cxn modelId="{8701B78E-F5D9-4797-946D-CC910BC45288}" type="presParOf" srcId="{6AE435A9-696E-4D45-867E-F0EF9F643B1B}" destId="{34FA013D-7D19-4E5E-BB28-C349FEC7D866}" srcOrd="1" destOrd="0" presId="urn:microsoft.com/office/officeart/2005/8/layout/cycle1"/>
    <dgm:cxn modelId="{6C80C6E6-2A5F-4931-A88A-948C4D388C7D}" type="presParOf" srcId="{6AE435A9-696E-4D45-867E-F0EF9F643B1B}" destId="{5FBD2E64-70A7-49F4-B15B-F48D69651A6E}" srcOrd="2" destOrd="0" presId="urn:microsoft.com/office/officeart/2005/8/layout/cycle1"/>
    <dgm:cxn modelId="{77619A19-F488-4694-9903-EFE4675DFA46}" type="presParOf" srcId="{6AE435A9-696E-4D45-867E-F0EF9F643B1B}" destId="{4A9E5C50-1B1F-472F-9E3A-C2DBEC8440B1}" srcOrd="3" destOrd="0" presId="urn:microsoft.com/office/officeart/2005/8/layout/cycle1"/>
    <dgm:cxn modelId="{40256E32-72F1-426E-8C1F-66A2A17FF876}" type="presParOf" srcId="{6AE435A9-696E-4D45-867E-F0EF9F643B1B}" destId="{90FA42F7-AE33-411E-B049-1FAE770D8449}" srcOrd="4" destOrd="0" presId="urn:microsoft.com/office/officeart/2005/8/layout/cycle1"/>
    <dgm:cxn modelId="{48469611-5DAB-44F4-B6FA-E0EFD146277D}" type="presParOf" srcId="{6AE435A9-696E-4D45-867E-F0EF9F643B1B}" destId="{B82A3B1E-0118-4195-B1C7-AE4E54AD778D}" srcOrd="5"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607CEF-134B-4D04-AB58-792ADADFA628}" type="doc">
      <dgm:prSet loTypeId="urn:microsoft.com/office/officeart/2005/8/layout/cycle1" loCatId="cycle" qsTypeId="urn:microsoft.com/office/officeart/2005/8/quickstyle/simple1#2" qsCatId="simple" csTypeId="urn:microsoft.com/office/officeart/2005/8/colors/accent1_2#2" csCatId="accent1"/>
      <dgm:spPr/>
    </dgm:pt>
    <dgm:pt modelId="{A1BCBFEF-6462-4F19-847C-7965D95ED27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Student B informiert Student 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über Termin</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 oder zahlt einen Kaffe</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 oder verhält sich </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insgesamt freundschaftlich </a:t>
          </a:r>
        </a:p>
      </dgm:t>
    </dgm:pt>
    <dgm:pt modelId="{773174F0-B408-41D2-870A-A1CCD5E5E5A9}" type="parTrans" cxnId="{E6ABE9BA-1C58-4A65-80AB-C884E9830EC4}">
      <dgm:prSet/>
      <dgm:spPr/>
    </dgm:pt>
    <dgm:pt modelId="{B2CA911B-20AA-4301-9CF2-FFEBBE1956C4}" type="sibTrans" cxnId="{E6ABE9BA-1C58-4A65-80AB-C884E9830EC4}">
      <dgm:prSet/>
      <dgm:spPr/>
    </dgm:pt>
    <dgm:pt modelId="{CAE8C5BE-6312-4FFA-A108-1ED8379BCE0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Student A zahlt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Arial" charset="0"/>
            </a:rPr>
            <a:t>Student B ein Bier</a:t>
          </a:r>
        </a:p>
      </dgm:t>
    </dgm:pt>
    <dgm:pt modelId="{65A6AB16-5C08-4750-A599-61F4328DD88C}" type="parTrans" cxnId="{E107D425-81BE-47AC-829B-23DC3A8A3939}">
      <dgm:prSet/>
      <dgm:spPr/>
    </dgm:pt>
    <dgm:pt modelId="{663AD379-3660-41B3-9F42-2F28DADD2DFC}" type="sibTrans" cxnId="{E107D425-81BE-47AC-829B-23DC3A8A3939}">
      <dgm:prSet/>
      <dgm:spPr/>
    </dgm:pt>
    <dgm:pt modelId="{58350FB6-9A44-481B-AD57-23F7797B98F8}" type="pres">
      <dgm:prSet presAssocID="{BF607CEF-134B-4D04-AB58-792ADADFA628}" presName="cycle" presStyleCnt="0">
        <dgm:presLayoutVars>
          <dgm:dir/>
          <dgm:resizeHandles val="exact"/>
        </dgm:presLayoutVars>
      </dgm:prSet>
      <dgm:spPr/>
    </dgm:pt>
    <dgm:pt modelId="{01854AD6-671D-4C13-B5A6-874A7AEE1822}" type="pres">
      <dgm:prSet presAssocID="{A1BCBFEF-6462-4F19-847C-7965D95ED27E}" presName="dummy" presStyleCnt="0"/>
      <dgm:spPr/>
    </dgm:pt>
    <dgm:pt modelId="{5065848B-9D1A-4A88-B82D-E8C98A8086CD}" type="pres">
      <dgm:prSet presAssocID="{A1BCBFEF-6462-4F19-847C-7965D95ED27E}" presName="node" presStyleLbl="revTx" presStyleIdx="0" presStyleCnt="2">
        <dgm:presLayoutVars>
          <dgm:bulletEnabled val="1"/>
        </dgm:presLayoutVars>
      </dgm:prSet>
      <dgm:spPr/>
      <dgm:t>
        <a:bodyPr/>
        <a:lstStyle/>
        <a:p>
          <a:endParaRPr lang="de-DE"/>
        </a:p>
      </dgm:t>
    </dgm:pt>
    <dgm:pt modelId="{D30E55A6-E4B4-426B-97BD-36FAB4C0DBCF}" type="pres">
      <dgm:prSet presAssocID="{B2CA911B-20AA-4301-9CF2-FFEBBE1956C4}" presName="sibTrans" presStyleLbl="node1" presStyleIdx="0" presStyleCnt="2"/>
      <dgm:spPr/>
    </dgm:pt>
    <dgm:pt modelId="{3B081283-8034-48AD-8658-AEA60EA87C17}" type="pres">
      <dgm:prSet presAssocID="{CAE8C5BE-6312-4FFA-A108-1ED8379BCE02}" presName="dummy" presStyleCnt="0"/>
      <dgm:spPr/>
    </dgm:pt>
    <dgm:pt modelId="{76370CBA-9252-4F1C-BBF7-9146E95BE783}" type="pres">
      <dgm:prSet presAssocID="{CAE8C5BE-6312-4FFA-A108-1ED8379BCE02}" presName="node" presStyleLbl="revTx" presStyleIdx="1" presStyleCnt="2">
        <dgm:presLayoutVars>
          <dgm:bulletEnabled val="1"/>
        </dgm:presLayoutVars>
      </dgm:prSet>
      <dgm:spPr/>
      <dgm:t>
        <a:bodyPr/>
        <a:lstStyle/>
        <a:p>
          <a:endParaRPr lang="de-DE"/>
        </a:p>
      </dgm:t>
    </dgm:pt>
    <dgm:pt modelId="{1F98D9D8-FDFB-4CCD-9885-E791437E600F}" type="pres">
      <dgm:prSet presAssocID="{663AD379-3660-41B3-9F42-2F28DADD2DFC}" presName="sibTrans" presStyleLbl="node1" presStyleIdx="1" presStyleCnt="2"/>
      <dgm:spPr/>
    </dgm:pt>
  </dgm:ptLst>
  <dgm:cxnLst>
    <dgm:cxn modelId="{D0C4DD1C-06E3-4370-BCB4-FDF0E36A89C0}" type="presOf" srcId="{BF607CEF-134B-4D04-AB58-792ADADFA628}" destId="{58350FB6-9A44-481B-AD57-23F7797B98F8}" srcOrd="0" destOrd="0" presId="urn:microsoft.com/office/officeart/2005/8/layout/cycle1"/>
    <dgm:cxn modelId="{E6ABE9BA-1C58-4A65-80AB-C884E9830EC4}" srcId="{BF607CEF-134B-4D04-AB58-792ADADFA628}" destId="{A1BCBFEF-6462-4F19-847C-7965D95ED27E}" srcOrd="0" destOrd="0" parTransId="{773174F0-B408-41D2-870A-A1CCD5E5E5A9}" sibTransId="{B2CA911B-20AA-4301-9CF2-FFEBBE1956C4}"/>
    <dgm:cxn modelId="{ABEA4A66-0754-406A-857E-8353261E3CCA}" type="presOf" srcId="{663AD379-3660-41B3-9F42-2F28DADD2DFC}" destId="{1F98D9D8-FDFB-4CCD-9885-E791437E600F}" srcOrd="0" destOrd="0" presId="urn:microsoft.com/office/officeart/2005/8/layout/cycle1"/>
    <dgm:cxn modelId="{2C530083-11B2-4716-8B42-60D22FD06E03}" type="presOf" srcId="{CAE8C5BE-6312-4FFA-A108-1ED8379BCE02}" destId="{76370CBA-9252-4F1C-BBF7-9146E95BE783}" srcOrd="0" destOrd="0" presId="urn:microsoft.com/office/officeart/2005/8/layout/cycle1"/>
    <dgm:cxn modelId="{78CE3562-B2B8-4617-98CC-4618C8428C04}" type="presOf" srcId="{A1BCBFEF-6462-4F19-847C-7965D95ED27E}" destId="{5065848B-9D1A-4A88-B82D-E8C98A8086CD}" srcOrd="0" destOrd="0" presId="urn:microsoft.com/office/officeart/2005/8/layout/cycle1"/>
    <dgm:cxn modelId="{A8AC0943-7552-41E7-8024-E4922F900C30}" type="presOf" srcId="{B2CA911B-20AA-4301-9CF2-FFEBBE1956C4}" destId="{D30E55A6-E4B4-426B-97BD-36FAB4C0DBCF}" srcOrd="0" destOrd="0" presId="urn:microsoft.com/office/officeart/2005/8/layout/cycle1"/>
    <dgm:cxn modelId="{E107D425-81BE-47AC-829B-23DC3A8A3939}" srcId="{BF607CEF-134B-4D04-AB58-792ADADFA628}" destId="{CAE8C5BE-6312-4FFA-A108-1ED8379BCE02}" srcOrd="1" destOrd="0" parTransId="{65A6AB16-5C08-4750-A599-61F4328DD88C}" sibTransId="{663AD379-3660-41B3-9F42-2F28DADD2DFC}"/>
    <dgm:cxn modelId="{32E1F8A5-8864-4E1A-86FE-EB25F88507D1}" type="presParOf" srcId="{58350FB6-9A44-481B-AD57-23F7797B98F8}" destId="{01854AD6-671D-4C13-B5A6-874A7AEE1822}" srcOrd="0" destOrd="0" presId="urn:microsoft.com/office/officeart/2005/8/layout/cycle1"/>
    <dgm:cxn modelId="{0FBFF1DF-36EB-4F1F-8ADE-A2EE2DC41B04}" type="presParOf" srcId="{58350FB6-9A44-481B-AD57-23F7797B98F8}" destId="{5065848B-9D1A-4A88-B82D-E8C98A8086CD}" srcOrd="1" destOrd="0" presId="urn:microsoft.com/office/officeart/2005/8/layout/cycle1"/>
    <dgm:cxn modelId="{BCB3E4E3-4C04-40BB-8486-2B18D5F85052}" type="presParOf" srcId="{58350FB6-9A44-481B-AD57-23F7797B98F8}" destId="{D30E55A6-E4B4-426B-97BD-36FAB4C0DBCF}" srcOrd="2" destOrd="0" presId="urn:microsoft.com/office/officeart/2005/8/layout/cycle1"/>
    <dgm:cxn modelId="{6EAB4D59-E45F-43F8-96D3-1155A45AC5BB}" type="presParOf" srcId="{58350FB6-9A44-481B-AD57-23F7797B98F8}" destId="{3B081283-8034-48AD-8658-AEA60EA87C17}" srcOrd="3" destOrd="0" presId="urn:microsoft.com/office/officeart/2005/8/layout/cycle1"/>
    <dgm:cxn modelId="{396E32BE-AE68-428A-85F6-65EA92D88C9B}" type="presParOf" srcId="{58350FB6-9A44-481B-AD57-23F7797B98F8}" destId="{76370CBA-9252-4F1C-BBF7-9146E95BE783}" srcOrd="4" destOrd="0" presId="urn:microsoft.com/office/officeart/2005/8/layout/cycle1"/>
    <dgm:cxn modelId="{DB6BBFD9-AE09-4189-8E4D-742FD0F652A9}" type="presParOf" srcId="{58350FB6-9A44-481B-AD57-23F7797B98F8}" destId="{1F98D9D8-FDFB-4CCD-9885-E791437E600F}" srcOrd="5"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5C874E-C261-4506-B36D-610E026D0BF1}" type="doc">
      <dgm:prSet loTypeId="urn:microsoft.com/office/officeart/2005/8/layout/list1" loCatId="list" qsTypeId="urn:microsoft.com/office/officeart/2005/8/quickstyle/simple1#3" qsCatId="simple" csTypeId="urn:microsoft.com/office/officeart/2005/8/colors/accent1_2#3" csCatId="accent1" phldr="1"/>
      <dgm:spPr/>
      <dgm:t>
        <a:bodyPr/>
        <a:lstStyle/>
        <a:p>
          <a:endParaRPr lang="de-DE"/>
        </a:p>
      </dgm:t>
    </dgm:pt>
    <dgm:pt modelId="{A389A9B9-F22A-4101-9BB6-22D4C0124C1F}">
      <dgm:prSet phldrT="[Text]" custT="1"/>
      <dgm:spPr/>
      <dgm:t>
        <a:bodyPr/>
        <a:lstStyle/>
        <a:p>
          <a:r>
            <a:rPr lang="de-DE" sz="2800" dirty="0" smtClean="0"/>
            <a:t>Bauern oder Untertanen liefern Getreide und Dienstleitungen an die Redistributionszentrale</a:t>
          </a:r>
          <a:endParaRPr lang="de-DE" sz="2800" dirty="0"/>
        </a:p>
      </dgm:t>
    </dgm:pt>
    <dgm:pt modelId="{9B3A43FA-D24C-42CD-93F9-D65728DBF1B9}" type="parTrans" cxnId="{30A7AFBA-A136-44B1-AFD8-2F56A9200D9D}">
      <dgm:prSet/>
      <dgm:spPr/>
      <dgm:t>
        <a:bodyPr/>
        <a:lstStyle/>
        <a:p>
          <a:endParaRPr lang="de-DE"/>
        </a:p>
      </dgm:t>
    </dgm:pt>
    <dgm:pt modelId="{D40344FC-E392-4CED-8227-4397CFFA907F}" type="sibTrans" cxnId="{30A7AFBA-A136-44B1-AFD8-2F56A9200D9D}">
      <dgm:prSet/>
      <dgm:spPr/>
      <dgm:t>
        <a:bodyPr/>
        <a:lstStyle/>
        <a:p>
          <a:endParaRPr lang="de-DE"/>
        </a:p>
      </dgm:t>
    </dgm:pt>
    <dgm:pt modelId="{063A67AD-6D40-40C6-B84D-25B4AC0D0ACB}">
      <dgm:prSet phldrT="[Text]" custT="1"/>
      <dgm:spPr/>
      <dgm:t>
        <a:bodyPr/>
        <a:lstStyle/>
        <a:p>
          <a:r>
            <a:rPr lang="de-DE" sz="2800" dirty="0" smtClean="0"/>
            <a:t>Die Redistributionszentrale vergibt Landrechte und stellt Verwaltungsleistungen</a:t>
          </a:r>
          <a:endParaRPr lang="de-DE" sz="2800" dirty="0"/>
        </a:p>
      </dgm:t>
    </dgm:pt>
    <dgm:pt modelId="{B7FE3924-7DD0-4364-9F00-3994234DB1DF}" type="parTrans" cxnId="{63A0ED94-D58A-42DA-A1FD-225231FA960A}">
      <dgm:prSet/>
      <dgm:spPr/>
      <dgm:t>
        <a:bodyPr/>
        <a:lstStyle/>
        <a:p>
          <a:endParaRPr lang="de-DE"/>
        </a:p>
      </dgm:t>
    </dgm:pt>
    <dgm:pt modelId="{3BE1946B-AB9F-4096-8D15-7996C1D68357}" type="sibTrans" cxnId="{63A0ED94-D58A-42DA-A1FD-225231FA960A}">
      <dgm:prSet/>
      <dgm:spPr/>
      <dgm:t>
        <a:bodyPr/>
        <a:lstStyle/>
        <a:p>
          <a:endParaRPr lang="de-DE"/>
        </a:p>
      </dgm:t>
    </dgm:pt>
    <dgm:pt modelId="{0EE24FDA-5329-41B2-9DD8-20E61EDF5D03}">
      <dgm:prSet phldrT="[Text]" custT="1"/>
      <dgm:spPr/>
      <dgm:t>
        <a:bodyPr/>
        <a:lstStyle/>
        <a:p>
          <a:r>
            <a:rPr lang="de-DE" sz="2800" dirty="0" smtClean="0"/>
            <a:t>Die Mitarbeiter der Verwaltung werden aus </a:t>
          </a:r>
          <a:r>
            <a:rPr lang="de-DE" sz="2800" dirty="0" err="1" smtClean="0"/>
            <a:t>redistribuierten</a:t>
          </a:r>
          <a:r>
            <a:rPr lang="de-DE" sz="2800" dirty="0" smtClean="0"/>
            <a:t> Gütern bezahlt</a:t>
          </a:r>
          <a:endParaRPr lang="de-DE" sz="2800" dirty="0"/>
        </a:p>
      </dgm:t>
    </dgm:pt>
    <dgm:pt modelId="{F2A0D2A3-F699-4047-BE40-3ED241843FB2}" type="parTrans" cxnId="{EC9325A3-17D2-4032-B378-DE62B19591D4}">
      <dgm:prSet/>
      <dgm:spPr/>
      <dgm:t>
        <a:bodyPr/>
        <a:lstStyle/>
        <a:p>
          <a:endParaRPr lang="de-DE"/>
        </a:p>
      </dgm:t>
    </dgm:pt>
    <dgm:pt modelId="{41A3ACAF-CED6-4916-8D37-32C1F3A47F26}" type="sibTrans" cxnId="{EC9325A3-17D2-4032-B378-DE62B19591D4}">
      <dgm:prSet/>
      <dgm:spPr/>
      <dgm:t>
        <a:bodyPr/>
        <a:lstStyle/>
        <a:p>
          <a:endParaRPr lang="de-DE"/>
        </a:p>
      </dgm:t>
    </dgm:pt>
    <dgm:pt modelId="{0FD303D0-C167-4ABE-A860-B37B2D39F3EE}" type="pres">
      <dgm:prSet presAssocID="{C55C874E-C261-4506-B36D-610E026D0BF1}" presName="linear" presStyleCnt="0">
        <dgm:presLayoutVars>
          <dgm:dir/>
          <dgm:animLvl val="lvl"/>
          <dgm:resizeHandles val="exact"/>
        </dgm:presLayoutVars>
      </dgm:prSet>
      <dgm:spPr/>
      <dgm:t>
        <a:bodyPr/>
        <a:lstStyle/>
        <a:p>
          <a:endParaRPr lang="de-DE"/>
        </a:p>
      </dgm:t>
    </dgm:pt>
    <dgm:pt modelId="{E51C5662-73EE-438F-B725-2E05EF8F8402}" type="pres">
      <dgm:prSet presAssocID="{A389A9B9-F22A-4101-9BB6-22D4C0124C1F}" presName="parentLin" presStyleCnt="0"/>
      <dgm:spPr/>
    </dgm:pt>
    <dgm:pt modelId="{64E0B92C-9E02-46B2-9794-1F43177443E0}" type="pres">
      <dgm:prSet presAssocID="{A389A9B9-F22A-4101-9BB6-22D4C0124C1F}" presName="parentLeftMargin" presStyleLbl="node1" presStyleIdx="0" presStyleCnt="3"/>
      <dgm:spPr/>
      <dgm:t>
        <a:bodyPr/>
        <a:lstStyle/>
        <a:p>
          <a:endParaRPr lang="de-DE"/>
        </a:p>
      </dgm:t>
    </dgm:pt>
    <dgm:pt modelId="{C3C5EFB6-6D6C-4ED7-80EA-9571CD730E93}" type="pres">
      <dgm:prSet presAssocID="{A389A9B9-F22A-4101-9BB6-22D4C0124C1F}" presName="parentText" presStyleLbl="node1" presStyleIdx="0" presStyleCnt="3">
        <dgm:presLayoutVars>
          <dgm:chMax val="0"/>
          <dgm:bulletEnabled val="1"/>
        </dgm:presLayoutVars>
      </dgm:prSet>
      <dgm:spPr/>
      <dgm:t>
        <a:bodyPr/>
        <a:lstStyle/>
        <a:p>
          <a:endParaRPr lang="de-DE"/>
        </a:p>
      </dgm:t>
    </dgm:pt>
    <dgm:pt modelId="{550CE27E-A449-4EC7-903C-281539ADCD12}" type="pres">
      <dgm:prSet presAssocID="{A389A9B9-F22A-4101-9BB6-22D4C0124C1F}" presName="negativeSpace" presStyleCnt="0"/>
      <dgm:spPr/>
    </dgm:pt>
    <dgm:pt modelId="{0305CD4F-8045-48AA-8157-6AC3727104A0}" type="pres">
      <dgm:prSet presAssocID="{A389A9B9-F22A-4101-9BB6-22D4C0124C1F}" presName="childText" presStyleLbl="conFgAcc1" presStyleIdx="0" presStyleCnt="3">
        <dgm:presLayoutVars>
          <dgm:bulletEnabled val="1"/>
        </dgm:presLayoutVars>
      </dgm:prSet>
      <dgm:spPr/>
    </dgm:pt>
    <dgm:pt modelId="{D65912E8-7945-4530-A38E-A438F5FF9D68}" type="pres">
      <dgm:prSet presAssocID="{D40344FC-E392-4CED-8227-4397CFFA907F}" presName="spaceBetweenRectangles" presStyleCnt="0"/>
      <dgm:spPr/>
    </dgm:pt>
    <dgm:pt modelId="{EE3E8D0B-F95F-432A-8760-AD1794784924}" type="pres">
      <dgm:prSet presAssocID="{063A67AD-6D40-40C6-B84D-25B4AC0D0ACB}" presName="parentLin" presStyleCnt="0"/>
      <dgm:spPr/>
    </dgm:pt>
    <dgm:pt modelId="{64E5E11F-638D-49E1-A1B7-7E7EEECA887C}" type="pres">
      <dgm:prSet presAssocID="{063A67AD-6D40-40C6-B84D-25B4AC0D0ACB}" presName="parentLeftMargin" presStyleLbl="node1" presStyleIdx="0" presStyleCnt="3"/>
      <dgm:spPr/>
      <dgm:t>
        <a:bodyPr/>
        <a:lstStyle/>
        <a:p>
          <a:endParaRPr lang="de-DE"/>
        </a:p>
      </dgm:t>
    </dgm:pt>
    <dgm:pt modelId="{935D1650-93E6-41F4-A434-3C50EE3AA6C1}" type="pres">
      <dgm:prSet presAssocID="{063A67AD-6D40-40C6-B84D-25B4AC0D0ACB}" presName="parentText" presStyleLbl="node1" presStyleIdx="1" presStyleCnt="3">
        <dgm:presLayoutVars>
          <dgm:chMax val="0"/>
          <dgm:bulletEnabled val="1"/>
        </dgm:presLayoutVars>
      </dgm:prSet>
      <dgm:spPr/>
      <dgm:t>
        <a:bodyPr/>
        <a:lstStyle/>
        <a:p>
          <a:endParaRPr lang="de-DE"/>
        </a:p>
      </dgm:t>
    </dgm:pt>
    <dgm:pt modelId="{DBC0B224-6A84-4BD1-AAB5-046896A2F818}" type="pres">
      <dgm:prSet presAssocID="{063A67AD-6D40-40C6-B84D-25B4AC0D0ACB}" presName="negativeSpace" presStyleCnt="0"/>
      <dgm:spPr/>
    </dgm:pt>
    <dgm:pt modelId="{4709FA9A-70E0-40A3-B5D8-75253056D759}" type="pres">
      <dgm:prSet presAssocID="{063A67AD-6D40-40C6-B84D-25B4AC0D0ACB}" presName="childText" presStyleLbl="conFgAcc1" presStyleIdx="1" presStyleCnt="3">
        <dgm:presLayoutVars>
          <dgm:bulletEnabled val="1"/>
        </dgm:presLayoutVars>
      </dgm:prSet>
      <dgm:spPr/>
    </dgm:pt>
    <dgm:pt modelId="{3F9F13A5-C8F6-4E96-AC03-E410F9F1F3DB}" type="pres">
      <dgm:prSet presAssocID="{3BE1946B-AB9F-4096-8D15-7996C1D68357}" presName="spaceBetweenRectangles" presStyleCnt="0"/>
      <dgm:spPr/>
    </dgm:pt>
    <dgm:pt modelId="{B0E5005D-51A0-4270-9776-6423A6DBDF7B}" type="pres">
      <dgm:prSet presAssocID="{0EE24FDA-5329-41B2-9DD8-20E61EDF5D03}" presName="parentLin" presStyleCnt="0"/>
      <dgm:spPr/>
    </dgm:pt>
    <dgm:pt modelId="{FF06CDBF-91BF-4689-B802-F7473C4FF6B0}" type="pres">
      <dgm:prSet presAssocID="{0EE24FDA-5329-41B2-9DD8-20E61EDF5D03}" presName="parentLeftMargin" presStyleLbl="node1" presStyleIdx="1" presStyleCnt="3"/>
      <dgm:spPr/>
      <dgm:t>
        <a:bodyPr/>
        <a:lstStyle/>
        <a:p>
          <a:endParaRPr lang="de-DE"/>
        </a:p>
      </dgm:t>
    </dgm:pt>
    <dgm:pt modelId="{9A77A7D0-4802-47F9-B441-85F894427852}" type="pres">
      <dgm:prSet presAssocID="{0EE24FDA-5329-41B2-9DD8-20E61EDF5D03}" presName="parentText" presStyleLbl="node1" presStyleIdx="2" presStyleCnt="3">
        <dgm:presLayoutVars>
          <dgm:chMax val="0"/>
          <dgm:bulletEnabled val="1"/>
        </dgm:presLayoutVars>
      </dgm:prSet>
      <dgm:spPr/>
      <dgm:t>
        <a:bodyPr/>
        <a:lstStyle/>
        <a:p>
          <a:endParaRPr lang="de-DE"/>
        </a:p>
      </dgm:t>
    </dgm:pt>
    <dgm:pt modelId="{28C1E3D4-5144-489F-BD78-008FB4540A58}" type="pres">
      <dgm:prSet presAssocID="{0EE24FDA-5329-41B2-9DD8-20E61EDF5D03}" presName="negativeSpace" presStyleCnt="0"/>
      <dgm:spPr/>
    </dgm:pt>
    <dgm:pt modelId="{5F4309F5-EEDA-4464-885E-78EE36B6D17C}" type="pres">
      <dgm:prSet presAssocID="{0EE24FDA-5329-41B2-9DD8-20E61EDF5D03}" presName="childText" presStyleLbl="conFgAcc1" presStyleIdx="2" presStyleCnt="3">
        <dgm:presLayoutVars>
          <dgm:bulletEnabled val="1"/>
        </dgm:presLayoutVars>
      </dgm:prSet>
      <dgm:spPr/>
    </dgm:pt>
  </dgm:ptLst>
  <dgm:cxnLst>
    <dgm:cxn modelId="{EA98A78A-1548-41CA-B7AE-2ACC04C79CB4}" type="presOf" srcId="{063A67AD-6D40-40C6-B84D-25B4AC0D0ACB}" destId="{64E5E11F-638D-49E1-A1B7-7E7EEECA887C}" srcOrd="0" destOrd="0" presId="urn:microsoft.com/office/officeart/2005/8/layout/list1"/>
    <dgm:cxn modelId="{23C2B3A9-1F20-4936-A18F-BDF489550DE9}" type="presOf" srcId="{A389A9B9-F22A-4101-9BB6-22D4C0124C1F}" destId="{C3C5EFB6-6D6C-4ED7-80EA-9571CD730E93}" srcOrd="1" destOrd="0" presId="urn:microsoft.com/office/officeart/2005/8/layout/list1"/>
    <dgm:cxn modelId="{7BF27D99-F1C4-468D-B130-8F8C1053D92B}" type="presOf" srcId="{0EE24FDA-5329-41B2-9DD8-20E61EDF5D03}" destId="{FF06CDBF-91BF-4689-B802-F7473C4FF6B0}" srcOrd="0" destOrd="0" presId="urn:microsoft.com/office/officeart/2005/8/layout/list1"/>
    <dgm:cxn modelId="{244ED85B-55C7-459D-BE9A-6D0C3116210B}" type="presOf" srcId="{C55C874E-C261-4506-B36D-610E026D0BF1}" destId="{0FD303D0-C167-4ABE-A860-B37B2D39F3EE}" srcOrd="0" destOrd="0" presId="urn:microsoft.com/office/officeart/2005/8/layout/list1"/>
    <dgm:cxn modelId="{AAE42A30-E59D-49DF-A35E-895C6DEECA7A}" type="presOf" srcId="{0EE24FDA-5329-41B2-9DD8-20E61EDF5D03}" destId="{9A77A7D0-4802-47F9-B441-85F894427852}" srcOrd="1" destOrd="0" presId="urn:microsoft.com/office/officeart/2005/8/layout/list1"/>
    <dgm:cxn modelId="{30A7AFBA-A136-44B1-AFD8-2F56A9200D9D}" srcId="{C55C874E-C261-4506-B36D-610E026D0BF1}" destId="{A389A9B9-F22A-4101-9BB6-22D4C0124C1F}" srcOrd="0" destOrd="0" parTransId="{9B3A43FA-D24C-42CD-93F9-D65728DBF1B9}" sibTransId="{D40344FC-E392-4CED-8227-4397CFFA907F}"/>
    <dgm:cxn modelId="{EC9325A3-17D2-4032-B378-DE62B19591D4}" srcId="{C55C874E-C261-4506-B36D-610E026D0BF1}" destId="{0EE24FDA-5329-41B2-9DD8-20E61EDF5D03}" srcOrd="2" destOrd="0" parTransId="{F2A0D2A3-F699-4047-BE40-3ED241843FB2}" sibTransId="{41A3ACAF-CED6-4916-8D37-32C1F3A47F26}"/>
    <dgm:cxn modelId="{63A0ED94-D58A-42DA-A1FD-225231FA960A}" srcId="{C55C874E-C261-4506-B36D-610E026D0BF1}" destId="{063A67AD-6D40-40C6-B84D-25B4AC0D0ACB}" srcOrd="1" destOrd="0" parTransId="{B7FE3924-7DD0-4364-9F00-3994234DB1DF}" sibTransId="{3BE1946B-AB9F-4096-8D15-7996C1D68357}"/>
    <dgm:cxn modelId="{25760834-0B88-45FC-A80C-A7770918547A}" type="presOf" srcId="{063A67AD-6D40-40C6-B84D-25B4AC0D0ACB}" destId="{935D1650-93E6-41F4-A434-3C50EE3AA6C1}" srcOrd="1" destOrd="0" presId="urn:microsoft.com/office/officeart/2005/8/layout/list1"/>
    <dgm:cxn modelId="{E6C1FAE9-48C3-4303-BE8A-5C958E10AF2B}" type="presOf" srcId="{A389A9B9-F22A-4101-9BB6-22D4C0124C1F}" destId="{64E0B92C-9E02-46B2-9794-1F43177443E0}" srcOrd="0" destOrd="0" presId="urn:microsoft.com/office/officeart/2005/8/layout/list1"/>
    <dgm:cxn modelId="{313A6D01-1C5D-4D95-A429-BA7E682FBC4A}" type="presParOf" srcId="{0FD303D0-C167-4ABE-A860-B37B2D39F3EE}" destId="{E51C5662-73EE-438F-B725-2E05EF8F8402}" srcOrd="0" destOrd="0" presId="urn:microsoft.com/office/officeart/2005/8/layout/list1"/>
    <dgm:cxn modelId="{68D1C5B1-1CB4-4CB0-BA9E-651A475A38C8}" type="presParOf" srcId="{E51C5662-73EE-438F-B725-2E05EF8F8402}" destId="{64E0B92C-9E02-46B2-9794-1F43177443E0}" srcOrd="0" destOrd="0" presId="urn:microsoft.com/office/officeart/2005/8/layout/list1"/>
    <dgm:cxn modelId="{8A844392-ED6E-48CA-B24F-AA4BEA5C8B57}" type="presParOf" srcId="{E51C5662-73EE-438F-B725-2E05EF8F8402}" destId="{C3C5EFB6-6D6C-4ED7-80EA-9571CD730E93}" srcOrd="1" destOrd="0" presId="urn:microsoft.com/office/officeart/2005/8/layout/list1"/>
    <dgm:cxn modelId="{7774D0E7-97C5-4A40-8C1F-6F67EC2C7361}" type="presParOf" srcId="{0FD303D0-C167-4ABE-A860-B37B2D39F3EE}" destId="{550CE27E-A449-4EC7-903C-281539ADCD12}" srcOrd="1" destOrd="0" presId="urn:microsoft.com/office/officeart/2005/8/layout/list1"/>
    <dgm:cxn modelId="{C1D505EA-FA73-4D49-9E40-D3FF13366B5E}" type="presParOf" srcId="{0FD303D0-C167-4ABE-A860-B37B2D39F3EE}" destId="{0305CD4F-8045-48AA-8157-6AC3727104A0}" srcOrd="2" destOrd="0" presId="urn:microsoft.com/office/officeart/2005/8/layout/list1"/>
    <dgm:cxn modelId="{4ED0CC89-BABA-4EC7-84E1-35323B2C8BB2}" type="presParOf" srcId="{0FD303D0-C167-4ABE-A860-B37B2D39F3EE}" destId="{D65912E8-7945-4530-A38E-A438F5FF9D68}" srcOrd="3" destOrd="0" presId="urn:microsoft.com/office/officeart/2005/8/layout/list1"/>
    <dgm:cxn modelId="{A1A5A1F7-BE4E-4BD0-A087-4E8C1B99A690}" type="presParOf" srcId="{0FD303D0-C167-4ABE-A860-B37B2D39F3EE}" destId="{EE3E8D0B-F95F-432A-8760-AD1794784924}" srcOrd="4" destOrd="0" presId="urn:microsoft.com/office/officeart/2005/8/layout/list1"/>
    <dgm:cxn modelId="{A22FE35A-BBBC-48B6-9FAF-0030A82264EF}" type="presParOf" srcId="{EE3E8D0B-F95F-432A-8760-AD1794784924}" destId="{64E5E11F-638D-49E1-A1B7-7E7EEECA887C}" srcOrd="0" destOrd="0" presId="urn:microsoft.com/office/officeart/2005/8/layout/list1"/>
    <dgm:cxn modelId="{C659DFA5-AD69-4E2A-B8F8-288E8C0F16F4}" type="presParOf" srcId="{EE3E8D0B-F95F-432A-8760-AD1794784924}" destId="{935D1650-93E6-41F4-A434-3C50EE3AA6C1}" srcOrd="1" destOrd="0" presId="urn:microsoft.com/office/officeart/2005/8/layout/list1"/>
    <dgm:cxn modelId="{FF61D5AC-9188-441D-90B8-DAB36CD26D2B}" type="presParOf" srcId="{0FD303D0-C167-4ABE-A860-B37B2D39F3EE}" destId="{DBC0B224-6A84-4BD1-AAB5-046896A2F818}" srcOrd="5" destOrd="0" presId="urn:microsoft.com/office/officeart/2005/8/layout/list1"/>
    <dgm:cxn modelId="{F184D688-7BD6-456B-9BD2-24E8F6456F0C}" type="presParOf" srcId="{0FD303D0-C167-4ABE-A860-B37B2D39F3EE}" destId="{4709FA9A-70E0-40A3-B5D8-75253056D759}" srcOrd="6" destOrd="0" presId="urn:microsoft.com/office/officeart/2005/8/layout/list1"/>
    <dgm:cxn modelId="{741C9AB5-AC4F-4BB3-91CB-63CB3FC20B3F}" type="presParOf" srcId="{0FD303D0-C167-4ABE-A860-B37B2D39F3EE}" destId="{3F9F13A5-C8F6-4E96-AC03-E410F9F1F3DB}" srcOrd="7" destOrd="0" presId="urn:microsoft.com/office/officeart/2005/8/layout/list1"/>
    <dgm:cxn modelId="{4B9B5FAE-1EFC-4FD5-940D-15DEB4350B25}" type="presParOf" srcId="{0FD303D0-C167-4ABE-A860-B37B2D39F3EE}" destId="{B0E5005D-51A0-4270-9776-6423A6DBDF7B}" srcOrd="8" destOrd="0" presId="urn:microsoft.com/office/officeart/2005/8/layout/list1"/>
    <dgm:cxn modelId="{4C29C0BD-4318-43D8-AB71-F3A9CBDD9506}" type="presParOf" srcId="{B0E5005D-51A0-4270-9776-6423A6DBDF7B}" destId="{FF06CDBF-91BF-4689-B802-F7473C4FF6B0}" srcOrd="0" destOrd="0" presId="urn:microsoft.com/office/officeart/2005/8/layout/list1"/>
    <dgm:cxn modelId="{FE864BED-7ACC-4737-AAF7-48C50EF509B1}" type="presParOf" srcId="{B0E5005D-51A0-4270-9776-6423A6DBDF7B}" destId="{9A77A7D0-4802-47F9-B441-85F894427852}" srcOrd="1" destOrd="0" presId="urn:microsoft.com/office/officeart/2005/8/layout/list1"/>
    <dgm:cxn modelId="{A3C3470A-0DA8-4E25-BDF7-AF205B5F3483}" type="presParOf" srcId="{0FD303D0-C167-4ABE-A860-B37B2D39F3EE}" destId="{28C1E3D4-5144-489F-BD78-008FB4540A58}" srcOrd="9" destOrd="0" presId="urn:microsoft.com/office/officeart/2005/8/layout/list1"/>
    <dgm:cxn modelId="{6C7DFCFB-89D9-404A-98EC-AA69E5D056EC}" type="presParOf" srcId="{0FD303D0-C167-4ABE-A860-B37B2D39F3EE}" destId="{5F4309F5-EEDA-4464-885E-78EE36B6D17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0658"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de-DE" altLang="de-DE"/>
          </a:p>
        </p:txBody>
      </p:sp>
      <p:sp>
        <p:nvSpPr>
          <p:cNvPr id="710659" name="Rectangle 3"/>
          <p:cNvSpPr>
            <a:spLocks noGrp="1" noChangeArrowheads="1"/>
          </p:cNvSpPr>
          <p:nvPr>
            <p:ph type="dt" sz="quarter"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r>
              <a:rPr lang="de-DE" altLang="de-DE"/>
              <a:t>Stadtanthropologische Perspektiven</a:t>
            </a:r>
          </a:p>
        </p:txBody>
      </p:sp>
      <p:sp>
        <p:nvSpPr>
          <p:cNvPr id="710660" name="Rectangle 4"/>
          <p:cNvSpPr>
            <a:spLocks noGrp="1" noChangeArrowheads="1"/>
          </p:cNvSpPr>
          <p:nvPr>
            <p:ph type="ftr" sz="quarter" idx="2"/>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de-DE" altLang="de-DE"/>
          </a:p>
        </p:txBody>
      </p:sp>
      <p:sp>
        <p:nvSpPr>
          <p:cNvPr id="710661" name="Rectangle 5"/>
          <p:cNvSpPr>
            <a:spLocks noGrp="1" noChangeArrowheads="1"/>
          </p:cNvSpPr>
          <p:nvPr>
            <p:ph type="sldNum" sz="quarter" idx="3"/>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404B7C17-510C-4E98-8028-83F41D350178}" type="slidenum">
              <a:rPr lang="de-DE" altLang="de-DE"/>
              <a:pPr>
                <a:defRPr/>
              </a:pPr>
              <a:t>‹Nr.›</a:t>
            </a:fld>
            <a:endParaRPr lang="de-DE" altLang="de-DE"/>
          </a:p>
        </p:txBody>
      </p:sp>
    </p:spTree>
    <p:extLst>
      <p:ext uri="{BB962C8B-B14F-4D97-AF65-F5344CB8AC3E}">
        <p14:creationId xmlns:p14="http://schemas.microsoft.com/office/powerpoint/2010/main" val="2894569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de-DE" altLang="de-DE"/>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r>
              <a:rPr lang="de-DE" altLang="de-DE"/>
              <a:t>Stadtanthropologische Perspektiven</a:t>
            </a:r>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de-DE" altLang="de-DE" noProof="0" smtClean="0"/>
              <a:t>Textmasterformate durch Klicken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de-DE" altLang="de-DE"/>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8E41541-D5C3-4617-8C6F-FCD27F3F54A1}" type="slidenum">
              <a:rPr lang="de-DE" altLang="de-DE"/>
              <a:pPr>
                <a:defRPr/>
              </a:pPr>
              <a:t>‹Nr.›</a:t>
            </a:fld>
            <a:endParaRPr lang="de-DE" altLang="de-DE"/>
          </a:p>
        </p:txBody>
      </p:sp>
    </p:spTree>
    <p:extLst>
      <p:ext uri="{BB962C8B-B14F-4D97-AF65-F5344CB8AC3E}">
        <p14:creationId xmlns:p14="http://schemas.microsoft.com/office/powerpoint/2010/main" val="25347283"/>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16386" name="Rectangle 7"/>
          <p:cNvSpPr>
            <a:spLocks noGrp="1" noChangeArrowheads="1"/>
          </p:cNvSpPr>
          <p:nvPr>
            <p:ph type="sldNum" sz="quarter" idx="5"/>
          </p:nvPr>
        </p:nvSpPr>
        <p:spPr>
          <a:noFill/>
          <a:ln>
            <a:miter lim="800000"/>
            <a:headEnd/>
            <a:tailEnd/>
          </a:ln>
        </p:spPr>
        <p:txBody>
          <a:bodyPr/>
          <a:lstStyle/>
          <a:p>
            <a:fld id="{5F099C9A-78D0-4C57-9254-DF65310887E2}" type="slidenum">
              <a:rPr lang="de-DE" altLang="de-DE" smtClean="0">
                <a:cs typeface="Arial" charset="0"/>
              </a:rPr>
              <a:pPr/>
              <a:t>1</a:t>
            </a:fld>
            <a:endParaRPr lang="de-DE" altLang="de-DE" smtClean="0">
              <a:cs typeface="Arial"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373728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18434" name="Rectangle 7"/>
          <p:cNvSpPr>
            <a:spLocks noGrp="1" noChangeArrowheads="1"/>
          </p:cNvSpPr>
          <p:nvPr>
            <p:ph type="sldNum" sz="quarter" idx="5"/>
          </p:nvPr>
        </p:nvSpPr>
        <p:spPr>
          <a:noFill/>
          <a:ln>
            <a:miter lim="800000"/>
            <a:headEnd/>
            <a:tailEnd/>
          </a:ln>
        </p:spPr>
        <p:txBody>
          <a:bodyPr/>
          <a:lstStyle/>
          <a:p>
            <a:fld id="{0B69A10A-4363-49A4-B393-B46E679FB597}" type="slidenum">
              <a:rPr lang="de-DE" altLang="de-DE" smtClean="0">
                <a:cs typeface="Arial" charset="0"/>
              </a:rPr>
              <a:pPr/>
              <a:t>2</a:t>
            </a:fld>
            <a:endParaRPr lang="de-DE" altLang="de-DE" smtClean="0">
              <a:cs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500464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20482" name="Rectangle 7"/>
          <p:cNvSpPr>
            <a:spLocks noGrp="1" noChangeArrowheads="1"/>
          </p:cNvSpPr>
          <p:nvPr>
            <p:ph type="sldNum" sz="quarter" idx="5"/>
          </p:nvPr>
        </p:nvSpPr>
        <p:spPr>
          <a:noFill/>
          <a:ln>
            <a:miter lim="800000"/>
            <a:headEnd/>
            <a:tailEnd/>
          </a:ln>
        </p:spPr>
        <p:txBody>
          <a:bodyPr/>
          <a:lstStyle/>
          <a:p>
            <a:fld id="{6DB3ECF0-007B-4D1E-B920-78D9606A38BF}" type="slidenum">
              <a:rPr lang="de-DE" altLang="de-DE" smtClean="0">
                <a:cs typeface="Arial" charset="0"/>
              </a:rPr>
              <a:pPr/>
              <a:t>3</a:t>
            </a:fld>
            <a:endParaRPr lang="de-DE" altLang="de-DE" smtClean="0">
              <a:cs typeface="Arial"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34395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22530" name="Rectangle 7"/>
          <p:cNvSpPr>
            <a:spLocks noGrp="1" noChangeArrowheads="1"/>
          </p:cNvSpPr>
          <p:nvPr>
            <p:ph type="sldNum" sz="quarter" idx="5"/>
          </p:nvPr>
        </p:nvSpPr>
        <p:spPr>
          <a:noFill/>
          <a:ln>
            <a:miter lim="800000"/>
            <a:headEnd/>
            <a:tailEnd/>
          </a:ln>
        </p:spPr>
        <p:txBody>
          <a:bodyPr/>
          <a:lstStyle/>
          <a:p>
            <a:fld id="{CA98A2DD-D813-46C4-A996-4510F6544E89}" type="slidenum">
              <a:rPr lang="de-DE" altLang="de-DE" smtClean="0">
                <a:cs typeface="Arial" charset="0"/>
              </a:rPr>
              <a:pPr/>
              <a:t>4</a:t>
            </a:fld>
            <a:endParaRPr lang="de-DE" altLang="de-DE" smtClean="0">
              <a:cs typeface="Arial"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189108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24578" name="Rectangle 7"/>
          <p:cNvSpPr>
            <a:spLocks noGrp="1" noChangeArrowheads="1"/>
          </p:cNvSpPr>
          <p:nvPr>
            <p:ph type="sldNum" sz="quarter" idx="5"/>
          </p:nvPr>
        </p:nvSpPr>
        <p:spPr>
          <a:noFill/>
          <a:ln>
            <a:miter lim="800000"/>
            <a:headEnd/>
            <a:tailEnd/>
          </a:ln>
        </p:spPr>
        <p:txBody>
          <a:bodyPr/>
          <a:lstStyle/>
          <a:p>
            <a:fld id="{14CE3217-C998-4EF6-A076-BC288C2B14C6}" type="slidenum">
              <a:rPr lang="de-DE" altLang="de-DE" smtClean="0">
                <a:cs typeface="Arial" charset="0"/>
              </a:rPr>
              <a:pPr/>
              <a:t>5</a:t>
            </a:fld>
            <a:endParaRPr lang="de-DE" altLang="de-DE" smtClean="0">
              <a:cs typeface="Arial"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235326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26626" name="Rectangle 7"/>
          <p:cNvSpPr>
            <a:spLocks noGrp="1" noChangeArrowheads="1"/>
          </p:cNvSpPr>
          <p:nvPr>
            <p:ph type="sldNum" sz="quarter" idx="5"/>
          </p:nvPr>
        </p:nvSpPr>
        <p:spPr>
          <a:noFill/>
          <a:ln>
            <a:miter lim="800000"/>
            <a:headEnd/>
            <a:tailEnd/>
          </a:ln>
        </p:spPr>
        <p:txBody>
          <a:bodyPr/>
          <a:lstStyle/>
          <a:p>
            <a:fld id="{FF145B7A-CEBC-4E2B-BDC8-8CA3CE1883BB}" type="slidenum">
              <a:rPr lang="de-DE" altLang="de-DE" smtClean="0">
                <a:cs typeface="Arial" charset="0"/>
              </a:rPr>
              <a:pPr/>
              <a:t>6</a:t>
            </a:fld>
            <a:endParaRPr lang="de-DE" altLang="de-DE" smtClean="0">
              <a:cs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671879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28674" name="Rectangle 7"/>
          <p:cNvSpPr>
            <a:spLocks noGrp="1" noChangeArrowheads="1"/>
          </p:cNvSpPr>
          <p:nvPr>
            <p:ph type="sldNum" sz="quarter" idx="5"/>
          </p:nvPr>
        </p:nvSpPr>
        <p:spPr>
          <a:noFill/>
          <a:ln>
            <a:miter lim="800000"/>
            <a:headEnd/>
            <a:tailEnd/>
          </a:ln>
        </p:spPr>
        <p:txBody>
          <a:bodyPr/>
          <a:lstStyle/>
          <a:p>
            <a:fld id="{E28B4FBB-02ED-4CE7-B2F6-6A173D500D28}" type="slidenum">
              <a:rPr lang="de-DE" altLang="de-DE" smtClean="0">
                <a:cs typeface="Arial" charset="0"/>
              </a:rPr>
              <a:pPr/>
              <a:t>7</a:t>
            </a:fld>
            <a:endParaRPr lang="de-DE" altLang="de-DE" smtClean="0">
              <a:cs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905792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30722" name="Rectangle 7"/>
          <p:cNvSpPr>
            <a:spLocks noGrp="1" noChangeArrowheads="1"/>
          </p:cNvSpPr>
          <p:nvPr>
            <p:ph type="sldNum" sz="quarter" idx="5"/>
          </p:nvPr>
        </p:nvSpPr>
        <p:spPr>
          <a:noFill/>
          <a:ln>
            <a:miter lim="800000"/>
            <a:headEnd/>
            <a:tailEnd/>
          </a:ln>
        </p:spPr>
        <p:txBody>
          <a:bodyPr/>
          <a:lstStyle/>
          <a:p>
            <a:fld id="{3125E8D6-8E6B-4E72-AD49-4C744C720AD8}" type="slidenum">
              <a:rPr lang="de-DE" altLang="de-DE" smtClean="0">
                <a:cs typeface="Arial" charset="0"/>
              </a:rPr>
              <a:pPr/>
              <a:t>8</a:t>
            </a:fld>
            <a:endParaRPr lang="de-DE" altLang="de-DE" smtClean="0">
              <a:cs typeface="Arial"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631575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32770" name="Rectangle 7"/>
          <p:cNvSpPr>
            <a:spLocks noGrp="1" noChangeArrowheads="1"/>
          </p:cNvSpPr>
          <p:nvPr>
            <p:ph type="sldNum" sz="quarter" idx="5"/>
          </p:nvPr>
        </p:nvSpPr>
        <p:spPr>
          <a:noFill/>
          <a:ln>
            <a:miter lim="800000"/>
            <a:headEnd/>
            <a:tailEnd/>
          </a:ln>
        </p:spPr>
        <p:txBody>
          <a:bodyPr/>
          <a:lstStyle/>
          <a:p>
            <a:fld id="{00CAE068-9F01-4594-80D2-689842EF23D6}" type="slidenum">
              <a:rPr lang="de-DE" altLang="de-DE" smtClean="0">
                <a:cs typeface="Arial" charset="0"/>
              </a:rPr>
              <a:pPr/>
              <a:t>9</a:t>
            </a:fld>
            <a:endParaRPr lang="de-DE" altLang="de-DE" smtClean="0">
              <a:cs typeface="Arial"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345346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34818" name="Rectangle 7"/>
          <p:cNvSpPr>
            <a:spLocks noGrp="1" noChangeArrowheads="1"/>
          </p:cNvSpPr>
          <p:nvPr>
            <p:ph type="sldNum" sz="quarter" idx="5"/>
          </p:nvPr>
        </p:nvSpPr>
        <p:spPr>
          <a:noFill/>
          <a:ln>
            <a:miter lim="800000"/>
            <a:headEnd/>
            <a:tailEnd/>
          </a:ln>
        </p:spPr>
        <p:txBody>
          <a:bodyPr/>
          <a:lstStyle/>
          <a:p>
            <a:fld id="{48A85A83-02FC-4D3E-BC9F-37AB741AD126}" type="slidenum">
              <a:rPr lang="de-DE" altLang="de-DE" smtClean="0">
                <a:cs typeface="Arial" charset="0"/>
              </a:rPr>
              <a:pPr/>
              <a:t>10</a:t>
            </a:fld>
            <a:endParaRPr lang="de-DE" altLang="de-DE" smtClean="0">
              <a:cs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903954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36866" name="Rectangle 7"/>
          <p:cNvSpPr>
            <a:spLocks noGrp="1" noChangeArrowheads="1"/>
          </p:cNvSpPr>
          <p:nvPr>
            <p:ph type="sldNum" sz="quarter" idx="5"/>
          </p:nvPr>
        </p:nvSpPr>
        <p:spPr>
          <a:noFill/>
          <a:ln>
            <a:miter lim="800000"/>
            <a:headEnd/>
            <a:tailEnd/>
          </a:ln>
        </p:spPr>
        <p:txBody>
          <a:bodyPr/>
          <a:lstStyle/>
          <a:p>
            <a:fld id="{83036048-84F6-4950-880D-10073C625CD2}" type="slidenum">
              <a:rPr lang="de-DE" altLang="de-DE" smtClean="0">
                <a:cs typeface="Arial" charset="0"/>
              </a:rPr>
              <a:pPr/>
              <a:t>11</a:t>
            </a:fld>
            <a:endParaRPr lang="de-DE" altLang="de-DE" smtClean="0">
              <a:cs typeface="Arial"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147192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38914" name="Rectangle 7"/>
          <p:cNvSpPr>
            <a:spLocks noGrp="1" noChangeArrowheads="1"/>
          </p:cNvSpPr>
          <p:nvPr>
            <p:ph type="sldNum" sz="quarter" idx="5"/>
          </p:nvPr>
        </p:nvSpPr>
        <p:spPr>
          <a:noFill/>
          <a:ln>
            <a:miter lim="800000"/>
            <a:headEnd/>
            <a:tailEnd/>
          </a:ln>
        </p:spPr>
        <p:txBody>
          <a:bodyPr/>
          <a:lstStyle/>
          <a:p>
            <a:fld id="{1AAACAB4-BFC6-4FD5-B4F9-95E2E823C928}" type="slidenum">
              <a:rPr lang="de-DE" altLang="de-DE" smtClean="0">
                <a:cs typeface="Arial" charset="0"/>
              </a:rPr>
              <a:pPr/>
              <a:t>12</a:t>
            </a:fld>
            <a:endParaRPr lang="de-DE" altLang="de-DE" smtClean="0">
              <a:cs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865424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40962" name="Rectangle 7"/>
          <p:cNvSpPr>
            <a:spLocks noGrp="1" noChangeArrowheads="1"/>
          </p:cNvSpPr>
          <p:nvPr>
            <p:ph type="sldNum" sz="quarter" idx="5"/>
          </p:nvPr>
        </p:nvSpPr>
        <p:spPr>
          <a:noFill/>
          <a:ln>
            <a:miter lim="800000"/>
            <a:headEnd/>
            <a:tailEnd/>
          </a:ln>
        </p:spPr>
        <p:txBody>
          <a:bodyPr/>
          <a:lstStyle/>
          <a:p>
            <a:fld id="{4A7484F0-1A9D-4C64-9104-D83352F75FE3}" type="slidenum">
              <a:rPr lang="de-DE" altLang="de-DE" smtClean="0">
                <a:cs typeface="Arial" charset="0"/>
              </a:rPr>
              <a:pPr/>
              <a:t>13</a:t>
            </a:fld>
            <a:endParaRPr lang="de-DE" altLang="de-DE" smtClean="0">
              <a:cs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994649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43010" name="Rectangle 7"/>
          <p:cNvSpPr>
            <a:spLocks noGrp="1" noChangeArrowheads="1"/>
          </p:cNvSpPr>
          <p:nvPr>
            <p:ph type="sldNum" sz="quarter" idx="5"/>
          </p:nvPr>
        </p:nvSpPr>
        <p:spPr>
          <a:noFill/>
          <a:ln>
            <a:miter lim="800000"/>
            <a:headEnd/>
            <a:tailEnd/>
          </a:ln>
        </p:spPr>
        <p:txBody>
          <a:bodyPr/>
          <a:lstStyle/>
          <a:p>
            <a:fld id="{D9CBBE7C-BB9F-459C-A649-88E2F7C294D8}" type="slidenum">
              <a:rPr lang="de-DE" altLang="de-DE" smtClean="0">
                <a:cs typeface="Arial" charset="0"/>
              </a:rPr>
              <a:pPr/>
              <a:t>14</a:t>
            </a:fld>
            <a:endParaRPr lang="de-DE" altLang="de-DE" smtClean="0">
              <a:cs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08694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45058" name="Rectangle 7"/>
          <p:cNvSpPr>
            <a:spLocks noGrp="1" noChangeArrowheads="1"/>
          </p:cNvSpPr>
          <p:nvPr>
            <p:ph type="sldNum" sz="quarter" idx="5"/>
          </p:nvPr>
        </p:nvSpPr>
        <p:spPr>
          <a:noFill/>
          <a:ln>
            <a:miter lim="800000"/>
            <a:headEnd/>
            <a:tailEnd/>
          </a:ln>
        </p:spPr>
        <p:txBody>
          <a:bodyPr/>
          <a:lstStyle/>
          <a:p>
            <a:fld id="{DEEC1C35-6D9E-48B0-8DB0-2B99342AC45D}" type="slidenum">
              <a:rPr lang="de-DE" altLang="de-DE" smtClean="0">
                <a:cs typeface="Arial" charset="0"/>
              </a:rPr>
              <a:pPr/>
              <a:t>15</a:t>
            </a:fld>
            <a:endParaRPr lang="de-DE" altLang="de-DE" smtClean="0">
              <a:cs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311882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47106" name="Rectangle 7"/>
          <p:cNvSpPr>
            <a:spLocks noGrp="1" noChangeArrowheads="1"/>
          </p:cNvSpPr>
          <p:nvPr>
            <p:ph type="sldNum" sz="quarter" idx="5"/>
          </p:nvPr>
        </p:nvSpPr>
        <p:spPr>
          <a:noFill/>
          <a:ln>
            <a:miter lim="800000"/>
            <a:headEnd/>
            <a:tailEnd/>
          </a:ln>
        </p:spPr>
        <p:txBody>
          <a:bodyPr/>
          <a:lstStyle/>
          <a:p>
            <a:fld id="{A3DE3BC4-C0C0-4358-93A0-194B8906A2A5}" type="slidenum">
              <a:rPr lang="de-DE" altLang="de-DE" smtClean="0">
                <a:cs typeface="Arial" charset="0"/>
              </a:rPr>
              <a:pPr/>
              <a:t>16</a:t>
            </a:fld>
            <a:endParaRPr lang="de-DE" altLang="de-DE" smtClean="0">
              <a:cs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139335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1202" name="Rectangle 7"/>
          <p:cNvSpPr>
            <a:spLocks noGrp="1" noChangeArrowheads="1"/>
          </p:cNvSpPr>
          <p:nvPr>
            <p:ph type="sldNum" sz="quarter" idx="5"/>
          </p:nvPr>
        </p:nvSpPr>
        <p:spPr>
          <a:noFill/>
          <a:ln>
            <a:miter lim="800000"/>
            <a:headEnd/>
            <a:tailEnd/>
          </a:ln>
        </p:spPr>
        <p:txBody>
          <a:bodyPr/>
          <a:lstStyle/>
          <a:p>
            <a:fld id="{56639652-DF5D-4B68-920F-3271E697AE60}" type="slidenum">
              <a:rPr lang="de-DE" altLang="de-DE" smtClean="0">
                <a:cs typeface="Arial" charset="0"/>
              </a:rPr>
              <a:pPr/>
              <a:t>17</a:t>
            </a:fld>
            <a:endParaRPr lang="de-DE" altLang="de-DE" smtClean="0">
              <a:cs typeface="Arial"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093482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3250" name="Rectangle 7"/>
          <p:cNvSpPr>
            <a:spLocks noGrp="1" noChangeArrowheads="1"/>
          </p:cNvSpPr>
          <p:nvPr>
            <p:ph type="sldNum" sz="quarter" idx="5"/>
          </p:nvPr>
        </p:nvSpPr>
        <p:spPr>
          <a:noFill/>
          <a:ln>
            <a:miter lim="800000"/>
            <a:headEnd/>
            <a:tailEnd/>
          </a:ln>
        </p:spPr>
        <p:txBody>
          <a:bodyPr/>
          <a:lstStyle/>
          <a:p>
            <a:fld id="{37DB587A-EF6F-4C1B-B746-EF4C7962A4B0}" type="slidenum">
              <a:rPr lang="de-DE" altLang="de-DE" smtClean="0">
                <a:cs typeface="Arial" charset="0"/>
              </a:rPr>
              <a:pPr/>
              <a:t>18</a:t>
            </a:fld>
            <a:endParaRPr lang="de-DE" altLang="de-DE" smtClean="0">
              <a:cs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783691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19</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025501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20</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239106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21</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149545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22</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508490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23</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671285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24</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45373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25</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003619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26</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137493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27</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418012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28</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7172096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29</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1351130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30</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251204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31</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486654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32</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4930752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33</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6047434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9F04DF9-53C8-4876-BCA1-70DD0169E03F}" type="slidenum">
              <a:rPr lang="de-DE" altLang="de-DE"/>
              <a:pPr eaLnBrk="1" hangingPunct="1"/>
              <a:t>34</a:t>
            </a:fld>
            <a:endParaRPr lang="de-DE" altLang="de-DE"/>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2007995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52B6D60-A416-4C18-ABE9-51DC9CF6092C}" type="slidenum">
              <a:rPr lang="de-DE" altLang="de-DE"/>
              <a:pPr eaLnBrk="1" hangingPunct="1"/>
              <a:t>35</a:t>
            </a:fld>
            <a:endParaRPr lang="de-DE" altLang="de-DE"/>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586102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1E27CCE-DADA-49E1-9E37-B41261CFC9A5}" type="slidenum">
              <a:rPr lang="de-DE" altLang="de-DE"/>
              <a:pPr eaLnBrk="1" hangingPunct="1"/>
              <a:t>36</a:t>
            </a:fld>
            <a:endParaRPr lang="de-DE" altLang="de-DE"/>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9984057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37</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46411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38</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651735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C50BF0D-C507-43E2-84B6-B9E6FF1C6ACC}" type="slidenum">
              <a:rPr lang="de-DE" altLang="de-DE"/>
              <a:pPr eaLnBrk="1" hangingPunct="1"/>
              <a:t>39</a:t>
            </a:fld>
            <a:endParaRPr lang="de-DE" altLang="de-DE"/>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6756136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3C9F52-AD87-48D0-B918-28F9E7C864D8}" type="slidenum">
              <a:rPr lang="de-DE" altLang="de-DE"/>
              <a:pPr eaLnBrk="1" hangingPunct="1"/>
              <a:t>40</a:t>
            </a:fld>
            <a:endParaRPr lang="de-DE" altLang="de-DE"/>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0163797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021C37-4E23-4887-A12E-0206643B929A}" type="slidenum">
              <a:rPr lang="de-DE" altLang="de-DE"/>
              <a:pPr eaLnBrk="1" hangingPunct="1"/>
              <a:t>41</a:t>
            </a:fld>
            <a:endParaRPr lang="de-DE" altLang="de-DE"/>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576743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E80631-76D7-4995-AB03-82A8C7C5A19B}" type="slidenum">
              <a:rPr lang="de-DE" altLang="de-DE"/>
              <a:pPr eaLnBrk="1" hangingPunct="1"/>
              <a:t>42</a:t>
            </a:fld>
            <a:endParaRPr lang="de-DE" altLang="de-DE"/>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4631441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D7A6BB-E407-449B-BB11-E4204D1838AB}" type="slidenum">
              <a:rPr lang="de-DE" altLang="de-DE"/>
              <a:pPr eaLnBrk="1" hangingPunct="1"/>
              <a:t>43</a:t>
            </a:fld>
            <a:endParaRPr lang="de-DE" altLang="de-DE"/>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5647368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2C7319-541C-468F-A5F5-B0804685A0E3}" type="slidenum">
              <a:rPr lang="de-DE" altLang="de-DE"/>
              <a:pPr eaLnBrk="1" hangingPunct="1"/>
              <a:t>44</a:t>
            </a:fld>
            <a:endParaRPr lang="de-DE" altLang="de-DE"/>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6422533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45</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8583990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46</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985313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47</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6597404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48</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1218522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49</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0308607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50</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2806944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51</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1573048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52</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481293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53</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7253821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54</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0342804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55</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0474054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56</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1619837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55298" name="Rectangle 7"/>
          <p:cNvSpPr>
            <a:spLocks noGrp="1" noChangeArrowheads="1"/>
          </p:cNvSpPr>
          <p:nvPr>
            <p:ph type="sldNum" sz="quarter" idx="5"/>
          </p:nvPr>
        </p:nvSpPr>
        <p:spPr>
          <a:noFill/>
          <a:ln>
            <a:miter lim="800000"/>
            <a:headEnd/>
            <a:tailEnd/>
          </a:ln>
        </p:spPr>
        <p:txBody>
          <a:bodyPr/>
          <a:lstStyle/>
          <a:p>
            <a:fld id="{FACB5BAA-CC1F-4C41-8D2C-AF5B7F870148}" type="slidenum">
              <a:rPr lang="de-DE" altLang="de-DE" smtClean="0">
                <a:cs typeface="Arial" charset="0"/>
              </a:rPr>
              <a:pPr/>
              <a:t>57</a:t>
            </a:fld>
            <a:endParaRPr lang="de-DE" altLang="de-DE" smtClean="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6836917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p:cNvSpPr>
            <a:spLocks noGrp="1" noChangeArrowheads="1"/>
          </p:cNvSpPr>
          <p:nvPr>
            <p:ph type="dt" sz="quarter" idx="1"/>
          </p:nvPr>
        </p:nvSpPr>
        <p:spPr>
          <a:noFill/>
          <a:ln>
            <a:miter lim="800000"/>
            <a:headEnd/>
            <a:tailEnd/>
          </a:ln>
        </p:spPr>
        <p:txBody>
          <a:bodyPr/>
          <a:lstStyle/>
          <a:p>
            <a:r>
              <a:rPr lang="de-DE" altLang="de-DE" smtClean="0">
                <a:cs typeface="Arial" charset="0"/>
              </a:rPr>
              <a:t>Stadtanthropologische Perspektiven</a:t>
            </a:r>
          </a:p>
        </p:txBody>
      </p:sp>
      <p:sp>
        <p:nvSpPr>
          <p:cNvPr id="49154" name="Rectangle 7"/>
          <p:cNvSpPr>
            <a:spLocks noGrp="1" noChangeArrowheads="1"/>
          </p:cNvSpPr>
          <p:nvPr>
            <p:ph type="sldNum" sz="quarter" idx="5"/>
          </p:nvPr>
        </p:nvSpPr>
        <p:spPr>
          <a:noFill/>
          <a:ln>
            <a:miter lim="800000"/>
            <a:headEnd/>
            <a:tailEnd/>
          </a:ln>
        </p:spPr>
        <p:txBody>
          <a:bodyPr/>
          <a:lstStyle/>
          <a:p>
            <a:fld id="{87D760AE-5A3B-47AB-BD7D-4BB4D7896C5E}" type="slidenum">
              <a:rPr lang="de-DE" altLang="de-DE" smtClean="0">
                <a:cs typeface="Arial" charset="0"/>
              </a:rPr>
              <a:pPr/>
              <a:t>58</a:t>
            </a:fld>
            <a:endParaRPr lang="de-DE" altLang="de-DE" smtClean="0">
              <a:cs typeface="Arial"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081651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de-DE" smtClean="0"/>
              <a:t>Titelmasterformat durch Klicken bearbeiten</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de-DE" smtClean="0"/>
              <a:t>Formatvorlage des Untertitelmasters durch Klicken bearbeiten</a:t>
            </a:r>
            <a:endParaRPr lang="en-US"/>
          </a:p>
        </p:txBody>
      </p:sp>
      <p:sp>
        <p:nvSpPr>
          <p:cNvPr id="4" name="Date Placeholder 29"/>
          <p:cNvSpPr>
            <a:spLocks noGrp="1"/>
          </p:cNvSpPr>
          <p:nvPr>
            <p:ph type="dt" sz="half" idx="10"/>
          </p:nvPr>
        </p:nvSpPr>
        <p:spPr/>
        <p:txBody>
          <a:bodyPr/>
          <a:lstStyle>
            <a:lvl1pPr>
              <a:defRPr/>
            </a:lvl1pPr>
          </a:lstStyle>
          <a:p>
            <a:pPr>
              <a:defRPr/>
            </a:pPr>
            <a:fld id="{C0FCADAA-3941-4E7E-8692-992CBE2FFFBE}" type="datetime4">
              <a:rPr lang="en-US"/>
              <a:pPr>
                <a:defRPr/>
              </a:pPr>
              <a:t>November 23, 2014</a:t>
            </a:fld>
            <a:endParaRPr lang="en-US" dirty="0"/>
          </a:p>
        </p:txBody>
      </p:sp>
      <p:sp>
        <p:nvSpPr>
          <p:cNvPr id="5" name="Footer Placeholder 18"/>
          <p:cNvSpPr>
            <a:spLocks noGrp="1"/>
          </p:cNvSpPr>
          <p:nvPr>
            <p:ph type="ftr" sz="quarter" idx="11"/>
          </p:nvPr>
        </p:nvSpPr>
        <p:spPr/>
        <p:txBody>
          <a:bodyPr/>
          <a:lstStyle>
            <a:lvl1pPr>
              <a:defRPr/>
            </a:lvl1pPr>
          </a:lstStyle>
          <a:p>
            <a:pPr>
              <a:defRPr/>
            </a:pPr>
            <a:r>
              <a:rPr lang="de-DE" altLang="de-DE"/>
              <a:t>Abb. 10: Grundriss Pienza</a:t>
            </a:r>
          </a:p>
        </p:txBody>
      </p:sp>
      <p:sp>
        <p:nvSpPr>
          <p:cNvPr id="6" name="Slide Number Placeholder 26"/>
          <p:cNvSpPr>
            <a:spLocks noGrp="1"/>
          </p:cNvSpPr>
          <p:nvPr>
            <p:ph type="sldNum" sz="quarter" idx="12"/>
          </p:nvPr>
        </p:nvSpPr>
        <p:spPr/>
        <p:txBody>
          <a:bodyPr/>
          <a:lstStyle>
            <a:lvl1pPr>
              <a:defRPr/>
            </a:lvl1pPr>
          </a:lstStyle>
          <a:p>
            <a:pPr>
              <a:defRPr/>
            </a:pPr>
            <a:fld id="{B67F25E6-179F-48B5-B566-5806D0271EB5}" type="slidenum">
              <a:rPr lang="en-US"/>
              <a:pPr>
                <a:defRPr/>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9"/>
          <p:cNvSpPr>
            <a:spLocks noGrp="1"/>
          </p:cNvSpPr>
          <p:nvPr>
            <p:ph type="dt" sz="half" idx="10"/>
          </p:nvPr>
        </p:nvSpPr>
        <p:spPr/>
        <p:txBody>
          <a:bodyPr/>
          <a:lstStyle>
            <a:lvl1pPr>
              <a:defRPr/>
            </a:lvl1pPr>
          </a:lstStyle>
          <a:p>
            <a:pPr>
              <a:defRPr/>
            </a:pPr>
            <a:fld id="{2826DE3E-EF80-4D13-A279-F863D6334594}" type="datetime4">
              <a:rPr lang="en-US"/>
              <a:pPr>
                <a:defRPr/>
              </a:pPr>
              <a:t>November 23, 2014</a:t>
            </a:fld>
            <a:endParaRPr lang="en-US"/>
          </a:p>
        </p:txBody>
      </p:sp>
      <p:sp>
        <p:nvSpPr>
          <p:cNvPr id="5" name="Footer Placeholder 21"/>
          <p:cNvSpPr>
            <a:spLocks noGrp="1"/>
          </p:cNvSpPr>
          <p:nvPr>
            <p:ph type="ftr" sz="quarter" idx="11"/>
          </p:nvPr>
        </p:nvSpPr>
        <p:spPr/>
        <p:txBody>
          <a:bodyPr/>
          <a:lstStyle>
            <a:lvl1pPr>
              <a:defRPr/>
            </a:lvl1pPr>
          </a:lstStyle>
          <a:p>
            <a:pPr>
              <a:defRPr/>
            </a:pPr>
            <a:r>
              <a:rPr lang="de-DE" altLang="de-DE"/>
              <a:t>Abb. 10: Grundriss Pienza</a:t>
            </a:r>
          </a:p>
        </p:txBody>
      </p:sp>
      <p:sp>
        <p:nvSpPr>
          <p:cNvPr id="6" name="Slide Number Placeholder 17"/>
          <p:cNvSpPr>
            <a:spLocks noGrp="1"/>
          </p:cNvSpPr>
          <p:nvPr>
            <p:ph type="sldNum" sz="quarter" idx="12"/>
          </p:nvPr>
        </p:nvSpPr>
        <p:spPr/>
        <p:txBody>
          <a:bodyPr/>
          <a:lstStyle>
            <a:lvl1pPr>
              <a:defRPr/>
            </a:lvl1pPr>
          </a:lstStyle>
          <a:p>
            <a:pPr>
              <a:defRPr/>
            </a:pPr>
            <a:fld id="{7182345B-F6D2-4072-B171-695414ADECC3}" type="slidenum">
              <a:rPr lang="en-US"/>
              <a:pPr>
                <a:defRPr/>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de-DE" smtClean="0"/>
              <a:t>Titelmasterformat durch Klicken bearbeiten</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de-DE" smtClean="0"/>
              <a:t>Textmasterformat bearbeiten</a:t>
            </a:r>
          </a:p>
        </p:txBody>
      </p:sp>
      <p:sp>
        <p:nvSpPr>
          <p:cNvPr id="4" name="Date Placeholder 3"/>
          <p:cNvSpPr>
            <a:spLocks noGrp="1"/>
          </p:cNvSpPr>
          <p:nvPr>
            <p:ph type="dt" sz="half" idx="10"/>
          </p:nvPr>
        </p:nvSpPr>
        <p:spPr/>
        <p:txBody>
          <a:bodyPr/>
          <a:lstStyle>
            <a:lvl1pPr>
              <a:defRPr/>
            </a:lvl1pPr>
          </a:lstStyle>
          <a:p>
            <a:pPr>
              <a:defRPr/>
            </a:pPr>
            <a:fld id="{50F353C7-22AC-4AC3-8FC8-957427899D8E}" type="datetime4">
              <a:rPr lang="en-US"/>
              <a:pPr>
                <a:defRPr/>
              </a:pPr>
              <a:t>November 23, 2014</a:t>
            </a:fld>
            <a:endParaRPr lang="en-US"/>
          </a:p>
        </p:txBody>
      </p:sp>
      <p:sp>
        <p:nvSpPr>
          <p:cNvPr id="5" name="Footer Placeholder 4"/>
          <p:cNvSpPr>
            <a:spLocks noGrp="1"/>
          </p:cNvSpPr>
          <p:nvPr>
            <p:ph type="ftr" sz="quarter" idx="11"/>
          </p:nvPr>
        </p:nvSpPr>
        <p:spPr/>
        <p:txBody>
          <a:bodyPr/>
          <a:lstStyle>
            <a:lvl1pPr>
              <a:defRPr/>
            </a:lvl1pPr>
          </a:lstStyle>
          <a:p>
            <a:pPr>
              <a:defRPr/>
            </a:pPr>
            <a:r>
              <a:rPr lang="de-DE" altLang="de-DE"/>
              <a:t>Abb. 10: Grundriss Pienza</a:t>
            </a:r>
          </a:p>
        </p:txBody>
      </p:sp>
      <p:sp>
        <p:nvSpPr>
          <p:cNvPr id="6" name="Slide Number Placeholder 5"/>
          <p:cNvSpPr>
            <a:spLocks noGrp="1"/>
          </p:cNvSpPr>
          <p:nvPr>
            <p:ph type="sldNum" sz="quarter" idx="12"/>
          </p:nvPr>
        </p:nvSpPr>
        <p:spPr/>
        <p:txBody>
          <a:bodyPr/>
          <a:lstStyle>
            <a:lvl1pPr>
              <a:defRPr/>
            </a:lvl1pPr>
          </a:lstStyle>
          <a:p>
            <a:pPr>
              <a:defRPr/>
            </a:pPr>
            <a:fld id="{A6302BFF-2F01-4297-A6B6-47C8250F22C8}" type="slidenum">
              <a:rPr lang="en-US"/>
              <a:pPr>
                <a:defRPr/>
              </a:pPr>
              <a:t>‹Nr.›</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de-DE" smtClean="0"/>
              <a:t>Titelmasterformat durch Klicken bearbeiten</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e Placeholder 9"/>
          <p:cNvSpPr>
            <a:spLocks noGrp="1"/>
          </p:cNvSpPr>
          <p:nvPr>
            <p:ph type="dt" sz="half" idx="10"/>
          </p:nvPr>
        </p:nvSpPr>
        <p:spPr/>
        <p:txBody>
          <a:bodyPr/>
          <a:lstStyle>
            <a:lvl1pPr>
              <a:defRPr/>
            </a:lvl1pPr>
          </a:lstStyle>
          <a:p>
            <a:pPr>
              <a:defRPr/>
            </a:pPr>
            <a:fld id="{C23910E7-E598-49A5-81E5-508C3DA17E32}" type="datetime4">
              <a:rPr lang="en-US"/>
              <a:pPr>
                <a:defRPr/>
              </a:pPr>
              <a:t>November 23, 2014</a:t>
            </a:fld>
            <a:endParaRPr lang="en-US"/>
          </a:p>
        </p:txBody>
      </p:sp>
      <p:sp>
        <p:nvSpPr>
          <p:cNvPr id="6" name="Footer Placeholder 21"/>
          <p:cNvSpPr>
            <a:spLocks noGrp="1"/>
          </p:cNvSpPr>
          <p:nvPr>
            <p:ph type="ftr" sz="quarter" idx="11"/>
          </p:nvPr>
        </p:nvSpPr>
        <p:spPr/>
        <p:txBody>
          <a:bodyPr/>
          <a:lstStyle>
            <a:lvl1pPr>
              <a:defRPr/>
            </a:lvl1pPr>
          </a:lstStyle>
          <a:p>
            <a:pPr>
              <a:defRPr/>
            </a:pPr>
            <a:r>
              <a:rPr lang="de-DE" altLang="de-DE"/>
              <a:t>Abb. 10: Grundriss Pienza</a:t>
            </a:r>
          </a:p>
        </p:txBody>
      </p:sp>
      <p:sp>
        <p:nvSpPr>
          <p:cNvPr id="7" name="Slide Number Placeholder 17"/>
          <p:cNvSpPr>
            <a:spLocks noGrp="1"/>
          </p:cNvSpPr>
          <p:nvPr>
            <p:ph type="sldNum" sz="quarter" idx="12"/>
          </p:nvPr>
        </p:nvSpPr>
        <p:spPr/>
        <p:txBody>
          <a:bodyPr/>
          <a:lstStyle>
            <a:lvl1pPr>
              <a:defRPr/>
            </a:lvl1pPr>
          </a:lstStyle>
          <a:p>
            <a:pPr>
              <a:defRPr/>
            </a:pPr>
            <a:fld id="{6FD8B967-9113-4ECC-A3D3-BED6823964D1}" type="slidenum">
              <a:rPr lang="en-US"/>
              <a:pPr>
                <a:defRPr/>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de-DE" smtClean="0"/>
              <a:t>Titelmasterformat durch Klicken bearbeiten</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de-DE" smtClean="0"/>
              <a:t>Textmasterformat bearbeiten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de-DE" smtClean="0"/>
              <a:t>Textmasterformat bearbeiten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e Placeholder 9"/>
          <p:cNvSpPr>
            <a:spLocks noGrp="1"/>
          </p:cNvSpPr>
          <p:nvPr>
            <p:ph type="dt" sz="half" idx="10"/>
          </p:nvPr>
        </p:nvSpPr>
        <p:spPr/>
        <p:txBody>
          <a:bodyPr/>
          <a:lstStyle>
            <a:lvl1pPr>
              <a:defRPr/>
            </a:lvl1pPr>
          </a:lstStyle>
          <a:p>
            <a:pPr>
              <a:defRPr/>
            </a:pPr>
            <a:fld id="{338EED63-4717-4EBB-B94B-69ED60E304F8}" type="datetime4">
              <a:rPr lang="en-US"/>
              <a:pPr>
                <a:defRPr/>
              </a:pPr>
              <a:t>November 23, 2014</a:t>
            </a:fld>
            <a:endParaRPr lang="en-US"/>
          </a:p>
        </p:txBody>
      </p:sp>
      <p:sp>
        <p:nvSpPr>
          <p:cNvPr id="8" name="Footer Placeholder 21"/>
          <p:cNvSpPr>
            <a:spLocks noGrp="1"/>
          </p:cNvSpPr>
          <p:nvPr>
            <p:ph type="ftr" sz="quarter" idx="11"/>
          </p:nvPr>
        </p:nvSpPr>
        <p:spPr/>
        <p:txBody>
          <a:bodyPr/>
          <a:lstStyle>
            <a:lvl1pPr>
              <a:defRPr/>
            </a:lvl1pPr>
          </a:lstStyle>
          <a:p>
            <a:pPr>
              <a:defRPr/>
            </a:pPr>
            <a:r>
              <a:rPr lang="de-DE" altLang="de-DE"/>
              <a:t>Abb. 10: Grundriss Pienza</a:t>
            </a:r>
          </a:p>
        </p:txBody>
      </p:sp>
      <p:sp>
        <p:nvSpPr>
          <p:cNvPr id="9" name="Slide Number Placeholder 17"/>
          <p:cNvSpPr>
            <a:spLocks noGrp="1"/>
          </p:cNvSpPr>
          <p:nvPr>
            <p:ph type="sldNum" sz="quarter" idx="12"/>
          </p:nvPr>
        </p:nvSpPr>
        <p:spPr/>
        <p:txBody>
          <a:bodyPr/>
          <a:lstStyle>
            <a:lvl1pPr>
              <a:defRPr/>
            </a:lvl1pPr>
          </a:lstStyle>
          <a:p>
            <a:pPr>
              <a:defRPr/>
            </a:pPr>
            <a:fld id="{D52C7DF2-B9F7-42D3-9570-291C08418428}" type="slidenum">
              <a:rPr lang="en-US"/>
              <a:pPr>
                <a:defRPr/>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de-DE" smtClean="0"/>
              <a:t>Titelmasterformat durch Klicken bearbeiten</a:t>
            </a:r>
            <a:endParaRPr lang="en-US"/>
          </a:p>
        </p:txBody>
      </p:sp>
      <p:sp>
        <p:nvSpPr>
          <p:cNvPr id="3" name="Date Placeholder 9"/>
          <p:cNvSpPr>
            <a:spLocks noGrp="1"/>
          </p:cNvSpPr>
          <p:nvPr>
            <p:ph type="dt" sz="half" idx="10"/>
          </p:nvPr>
        </p:nvSpPr>
        <p:spPr/>
        <p:txBody>
          <a:bodyPr/>
          <a:lstStyle>
            <a:lvl1pPr>
              <a:defRPr/>
            </a:lvl1pPr>
          </a:lstStyle>
          <a:p>
            <a:pPr>
              <a:defRPr/>
            </a:pPr>
            <a:fld id="{6238041B-2B87-43C2-B7EE-560D65D64928}" type="datetime4">
              <a:rPr lang="en-US"/>
              <a:pPr>
                <a:defRPr/>
              </a:pPr>
              <a:t>November 23, 2014</a:t>
            </a:fld>
            <a:endParaRPr lang="en-US"/>
          </a:p>
        </p:txBody>
      </p:sp>
      <p:sp>
        <p:nvSpPr>
          <p:cNvPr id="4" name="Footer Placeholder 21"/>
          <p:cNvSpPr>
            <a:spLocks noGrp="1"/>
          </p:cNvSpPr>
          <p:nvPr>
            <p:ph type="ftr" sz="quarter" idx="11"/>
          </p:nvPr>
        </p:nvSpPr>
        <p:spPr/>
        <p:txBody>
          <a:bodyPr/>
          <a:lstStyle>
            <a:lvl1pPr>
              <a:defRPr/>
            </a:lvl1pPr>
          </a:lstStyle>
          <a:p>
            <a:pPr>
              <a:defRPr/>
            </a:pPr>
            <a:r>
              <a:rPr lang="de-DE" altLang="de-DE"/>
              <a:t>Abb. 10: Grundriss Pienza</a:t>
            </a:r>
          </a:p>
        </p:txBody>
      </p:sp>
      <p:sp>
        <p:nvSpPr>
          <p:cNvPr id="5" name="Slide Number Placeholder 17"/>
          <p:cNvSpPr>
            <a:spLocks noGrp="1"/>
          </p:cNvSpPr>
          <p:nvPr>
            <p:ph type="sldNum" sz="quarter" idx="12"/>
          </p:nvPr>
        </p:nvSpPr>
        <p:spPr/>
        <p:txBody>
          <a:bodyPr/>
          <a:lstStyle>
            <a:lvl1pPr>
              <a:defRPr/>
            </a:lvl1pPr>
          </a:lstStyle>
          <a:p>
            <a:pPr>
              <a:defRPr/>
            </a:pPr>
            <a:fld id="{A6C0C0BD-2848-4FA2-A07B-AC089CF78CD8}" type="slidenum">
              <a:rPr lang="en-US"/>
              <a:pPr>
                <a:defRPr/>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D0EC2730-D7A7-4EFA-8C6A-32A471DE25A6}" type="datetime4">
              <a:rPr lang="en-US"/>
              <a:pPr>
                <a:defRPr/>
              </a:pPr>
              <a:t>November 23, 2014</a:t>
            </a:fld>
            <a:endParaRPr lang="en-US"/>
          </a:p>
        </p:txBody>
      </p:sp>
      <p:sp>
        <p:nvSpPr>
          <p:cNvPr id="3" name="Footer Placeholder 21"/>
          <p:cNvSpPr>
            <a:spLocks noGrp="1"/>
          </p:cNvSpPr>
          <p:nvPr>
            <p:ph type="ftr" sz="quarter" idx="11"/>
          </p:nvPr>
        </p:nvSpPr>
        <p:spPr/>
        <p:txBody>
          <a:bodyPr/>
          <a:lstStyle>
            <a:lvl1pPr>
              <a:defRPr/>
            </a:lvl1pPr>
          </a:lstStyle>
          <a:p>
            <a:pPr>
              <a:defRPr/>
            </a:pPr>
            <a:r>
              <a:rPr lang="de-DE" altLang="de-DE"/>
              <a:t>Abb. 10: Grundriss Pienza</a:t>
            </a:r>
          </a:p>
        </p:txBody>
      </p:sp>
      <p:sp>
        <p:nvSpPr>
          <p:cNvPr id="4" name="Slide Number Placeholder 17"/>
          <p:cNvSpPr>
            <a:spLocks noGrp="1"/>
          </p:cNvSpPr>
          <p:nvPr>
            <p:ph type="sldNum" sz="quarter" idx="12"/>
          </p:nvPr>
        </p:nvSpPr>
        <p:spPr/>
        <p:txBody>
          <a:bodyPr/>
          <a:lstStyle>
            <a:lvl1pPr>
              <a:defRPr/>
            </a:lvl1pPr>
          </a:lstStyle>
          <a:p>
            <a:pPr>
              <a:defRPr/>
            </a:pPr>
            <a:fld id="{0D232A79-C093-4141-9A8F-5C06277F95A0}" type="slidenum">
              <a:rPr lang="en-US"/>
              <a:pPr>
                <a:defRPr/>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de-DE" smtClean="0"/>
              <a:t>Titelmasterformat durch Klicken bearbeiten</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de-DE" smtClean="0"/>
              <a:t>Textmasterformat bearbeiten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e Placeholder 9"/>
          <p:cNvSpPr>
            <a:spLocks noGrp="1"/>
          </p:cNvSpPr>
          <p:nvPr>
            <p:ph type="dt" sz="half" idx="10"/>
          </p:nvPr>
        </p:nvSpPr>
        <p:spPr/>
        <p:txBody>
          <a:bodyPr/>
          <a:lstStyle>
            <a:lvl1pPr>
              <a:defRPr/>
            </a:lvl1pPr>
          </a:lstStyle>
          <a:p>
            <a:pPr>
              <a:defRPr/>
            </a:pPr>
            <a:fld id="{319EF53B-CB53-49F6-897F-A15E40618DF2}" type="datetime4">
              <a:rPr lang="en-US"/>
              <a:pPr>
                <a:defRPr/>
              </a:pPr>
              <a:t>November 23, 2014</a:t>
            </a:fld>
            <a:endParaRPr lang="en-US"/>
          </a:p>
        </p:txBody>
      </p:sp>
      <p:sp>
        <p:nvSpPr>
          <p:cNvPr id="6" name="Footer Placeholder 21"/>
          <p:cNvSpPr>
            <a:spLocks noGrp="1"/>
          </p:cNvSpPr>
          <p:nvPr>
            <p:ph type="ftr" sz="quarter" idx="11"/>
          </p:nvPr>
        </p:nvSpPr>
        <p:spPr/>
        <p:txBody>
          <a:bodyPr/>
          <a:lstStyle>
            <a:lvl1pPr>
              <a:defRPr/>
            </a:lvl1pPr>
          </a:lstStyle>
          <a:p>
            <a:pPr>
              <a:defRPr/>
            </a:pPr>
            <a:r>
              <a:rPr lang="de-DE" altLang="de-DE"/>
              <a:t>Abb. 10: Grundriss Pienza</a:t>
            </a:r>
          </a:p>
        </p:txBody>
      </p:sp>
      <p:sp>
        <p:nvSpPr>
          <p:cNvPr id="7" name="Slide Number Placeholder 17"/>
          <p:cNvSpPr>
            <a:spLocks noGrp="1"/>
          </p:cNvSpPr>
          <p:nvPr>
            <p:ph type="sldNum" sz="quarter" idx="12"/>
          </p:nvPr>
        </p:nvSpPr>
        <p:spPr/>
        <p:txBody>
          <a:bodyPr/>
          <a:lstStyle>
            <a:lvl1pPr>
              <a:defRPr/>
            </a:lvl1pPr>
          </a:lstStyle>
          <a:p>
            <a:pPr>
              <a:defRPr/>
            </a:pPr>
            <a:fld id="{9F461556-E4A4-43E8-B023-AD4ECA530E5E}" type="slidenum">
              <a:rPr lang="en-US"/>
              <a:pPr>
                <a:defRPr/>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de-DE" smtClean="0"/>
              <a:t>Titelmasterformat durch Klicken bearbeiten</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de-DE" smtClean="0"/>
              <a:t>Textmasterformat bearbeiten</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de-DE" noProof="0" smtClean="0"/>
              <a:t>Bild durch Klicken auf Symbol hinzufügen</a:t>
            </a:r>
            <a:endParaRPr lang="en-US" noProof="0" dirty="0"/>
          </a:p>
        </p:txBody>
      </p:sp>
      <p:sp>
        <p:nvSpPr>
          <p:cNvPr id="9" name="Date Placeholder 4"/>
          <p:cNvSpPr>
            <a:spLocks noGrp="1"/>
          </p:cNvSpPr>
          <p:nvPr>
            <p:ph type="dt" sz="half" idx="10"/>
          </p:nvPr>
        </p:nvSpPr>
        <p:spPr/>
        <p:txBody>
          <a:bodyPr/>
          <a:lstStyle>
            <a:lvl1pPr>
              <a:defRPr/>
            </a:lvl1pPr>
          </a:lstStyle>
          <a:p>
            <a:pPr>
              <a:defRPr/>
            </a:pPr>
            <a:fld id="{EC3599F4-0D8D-4280-AD99-C94D34DD7089}" type="datetime4">
              <a:rPr lang="en-US"/>
              <a:pPr>
                <a:defRPr/>
              </a:pPr>
              <a:t>November 23, 2014</a:t>
            </a:fld>
            <a:endParaRPr lang="en-US"/>
          </a:p>
        </p:txBody>
      </p:sp>
      <p:sp>
        <p:nvSpPr>
          <p:cNvPr id="10" name="Footer Placeholder 5"/>
          <p:cNvSpPr>
            <a:spLocks noGrp="1"/>
          </p:cNvSpPr>
          <p:nvPr>
            <p:ph type="ftr" sz="quarter" idx="11"/>
          </p:nvPr>
        </p:nvSpPr>
        <p:spPr/>
        <p:txBody>
          <a:bodyPr/>
          <a:lstStyle>
            <a:lvl1pPr>
              <a:defRPr/>
            </a:lvl1pPr>
          </a:lstStyle>
          <a:p>
            <a:pPr>
              <a:defRPr/>
            </a:pPr>
            <a:r>
              <a:rPr lang="de-DE" altLang="de-DE"/>
              <a:t>Abb. 10: Grundriss Pienza</a:t>
            </a: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35479AC3-9945-4BA8-82DF-D02075252A44}" type="slidenum">
              <a:rPr lang="en-US"/>
              <a:pPr>
                <a:defRPr/>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9"/>
          <p:cNvSpPr>
            <a:spLocks noGrp="1"/>
          </p:cNvSpPr>
          <p:nvPr>
            <p:ph type="dt" sz="half" idx="10"/>
          </p:nvPr>
        </p:nvSpPr>
        <p:spPr/>
        <p:txBody>
          <a:bodyPr/>
          <a:lstStyle>
            <a:lvl1pPr>
              <a:defRPr/>
            </a:lvl1pPr>
          </a:lstStyle>
          <a:p>
            <a:pPr>
              <a:defRPr/>
            </a:pPr>
            <a:fld id="{CEBAD517-8CFA-4565-AD13-309162F0BA42}" type="datetime4">
              <a:rPr lang="en-US"/>
              <a:pPr>
                <a:defRPr/>
              </a:pPr>
              <a:t>November 23, 2014</a:t>
            </a:fld>
            <a:endParaRPr lang="en-US"/>
          </a:p>
        </p:txBody>
      </p:sp>
      <p:sp>
        <p:nvSpPr>
          <p:cNvPr id="5" name="Footer Placeholder 21"/>
          <p:cNvSpPr>
            <a:spLocks noGrp="1"/>
          </p:cNvSpPr>
          <p:nvPr>
            <p:ph type="ftr" sz="quarter" idx="11"/>
          </p:nvPr>
        </p:nvSpPr>
        <p:spPr/>
        <p:txBody>
          <a:bodyPr/>
          <a:lstStyle>
            <a:lvl1pPr>
              <a:defRPr/>
            </a:lvl1pPr>
          </a:lstStyle>
          <a:p>
            <a:pPr>
              <a:defRPr/>
            </a:pPr>
            <a:r>
              <a:rPr lang="de-DE" altLang="de-DE"/>
              <a:t>Abb. 10: Grundriss Pienza</a:t>
            </a:r>
          </a:p>
        </p:txBody>
      </p:sp>
      <p:sp>
        <p:nvSpPr>
          <p:cNvPr id="6" name="Slide Number Placeholder 17"/>
          <p:cNvSpPr>
            <a:spLocks noGrp="1"/>
          </p:cNvSpPr>
          <p:nvPr>
            <p:ph type="sldNum" sz="quarter" idx="12"/>
          </p:nvPr>
        </p:nvSpPr>
        <p:spPr/>
        <p:txBody>
          <a:bodyPr/>
          <a:lstStyle>
            <a:lvl1pPr>
              <a:defRPr/>
            </a:lvl1pPr>
          </a:lstStyle>
          <a:p>
            <a:pPr>
              <a:defRPr/>
            </a:pPr>
            <a:fld id="{38A636E0-FFD0-4D0E-8E7E-AE7005126A74}" type="slidenum">
              <a:rPr lang="en-US"/>
              <a:pPr>
                <a:defRPr/>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de-DE" smtClean="0"/>
              <a:t>Titelmasterformat durch Klicken bearbeiten</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9"/>
          <p:cNvSpPr>
            <a:spLocks noGrp="1"/>
          </p:cNvSpPr>
          <p:nvPr>
            <p:ph type="dt" sz="half" idx="10"/>
          </p:nvPr>
        </p:nvSpPr>
        <p:spPr/>
        <p:txBody>
          <a:bodyPr/>
          <a:lstStyle>
            <a:lvl1pPr>
              <a:defRPr/>
            </a:lvl1pPr>
          </a:lstStyle>
          <a:p>
            <a:pPr>
              <a:defRPr/>
            </a:pPr>
            <a:fld id="{E18E7CA3-A1BD-4975-963F-09CABC302E22}" type="datetime4">
              <a:rPr lang="en-US"/>
              <a:pPr>
                <a:defRPr/>
              </a:pPr>
              <a:t>November 23, 2014</a:t>
            </a:fld>
            <a:endParaRPr lang="en-US"/>
          </a:p>
        </p:txBody>
      </p:sp>
      <p:sp>
        <p:nvSpPr>
          <p:cNvPr id="5" name="Footer Placeholder 21"/>
          <p:cNvSpPr>
            <a:spLocks noGrp="1"/>
          </p:cNvSpPr>
          <p:nvPr>
            <p:ph type="ftr" sz="quarter" idx="11"/>
          </p:nvPr>
        </p:nvSpPr>
        <p:spPr/>
        <p:txBody>
          <a:bodyPr/>
          <a:lstStyle>
            <a:lvl1pPr>
              <a:defRPr/>
            </a:lvl1pPr>
          </a:lstStyle>
          <a:p>
            <a:pPr>
              <a:defRPr/>
            </a:pPr>
            <a:r>
              <a:rPr lang="de-DE" altLang="de-DE"/>
              <a:t>Abb. 10: Grundriss Pienza</a:t>
            </a:r>
          </a:p>
        </p:txBody>
      </p:sp>
      <p:sp>
        <p:nvSpPr>
          <p:cNvPr id="6" name="Slide Number Placeholder 17"/>
          <p:cNvSpPr>
            <a:spLocks noGrp="1"/>
          </p:cNvSpPr>
          <p:nvPr>
            <p:ph type="sldNum" sz="quarter" idx="12"/>
          </p:nvPr>
        </p:nvSpPr>
        <p:spPr/>
        <p:txBody>
          <a:bodyPr/>
          <a:lstStyle>
            <a:lvl1pPr>
              <a:defRPr/>
            </a:lvl1pPr>
          </a:lstStyle>
          <a:p>
            <a:pPr>
              <a:defRPr/>
            </a:pPr>
            <a:fld id="{F4A41619-B0E3-488D-8EF0-30A1B8AD21DA}" type="slidenum">
              <a:rPr lang="en-US"/>
              <a:pPr>
                <a:defRPr/>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cs typeface="+mn-cs"/>
              </a:defRPr>
            </a:lvl1pPr>
          </a:lstStyle>
          <a:p>
            <a:pPr>
              <a:defRPr/>
            </a:pPr>
            <a:fld id="{80B2ED07-564D-4BF5-BA1A-25987CBB7A3B}" type="datetime4">
              <a:rPr lang="en-US"/>
              <a:pPr>
                <a:defRPr/>
              </a:pPr>
              <a:t>November 23, 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cs typeface="+mn-cs"/>
              </a:defRPr>
            </a:lvl1pPr>
          </a:lstStyle>
          <a:p>
            <a:pPr>
              <a:defRPr/>
            </a:pPr>
            <a:r>
              <a:rPr lang="de-DE" altLang="de-DE"/>
              <a:t>Abb. 10: Grundriss Pienza</a:t>
            </a: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cs typeface="+mn-cs"/>
              </a:defRPr>
            </a:lvl1pPr>
          </a:lstStyle>
          <a:p>
            <a:pPr>
              <a:defRPr/>
            </a:pPr>
            <a:fld id="{B6C5A05B-AB0E-414D-9FC2-F4AFB48A9E05}" type="slidenum">
              <a:rPr lang="en-US"/>
              <a:pPr>
                <a:defRPr/>
              </a:pPr>
              <a:t>‹Nr.›</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cs typeface="+mn-cs"/>
              </a:endParaRPr>
            </a:p>
          </p:txBody>
        </p:sp>
      </p:grpSp>
    </p:spTree>
  </p:cSld>
  <p:clrMap bg1="lt1" tx1="dk1" bg2="lt2" tx2="dk2" accent1="accent1" accent2="accent2" accent3="accent3" accent4="accent4" accent5="accent5" accent6="accent6" hlink="hlink" folHlink="folHlink"/>
  <p:sldLayoutIdLst>
    <p:sldLayoutId id="2147483696" r:id="rId1"/>
    <p:sldLayoutId id="2147483688" r:id="rId2"/>
    <p:sldLayoutId id="2147483697" r:id="rId3"/>
    <p:sldLayoutId id="2147483689" r:id="rId4"/>
    <p:sldLayoutId id="2147483690" r:id="rId5"/>
    <p:sldLayoutId id="2147483691" r:id="rId6"/>
    <p:sldLayoutId id="2147483692" r:id="rId7"/>
    <p:sldLayoutId id="2147483693" r:id="rId8"/>
    <p:sldLayoutId id="2147483698" r:id="rId9"/>
    <p:sldLayoutId id="2147483694" r:id="rId10"/>
    <p:sldLayoutId id="2147483695" r:id="rId11"/>
  </p:sldLayoutIdLst>
  <p:hf sldNum="0" hd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ctrTitle"/>
          </p:nvPr>
        </p:nvSpPr>
        <p:spPr>
          <a:xfrm>
            <a:off x="685800" y="908050"/>
            <a:ext cx="7772400" cy="2692400"/>
          </a:xfrm>
          <a:extLst/>
        </p:spPr>
        <p:txBody>
          <a:bodyPr/>
          <a:lstStyle/>
          <a:p>
            <a:pPr eaLnBrk="1" fontAlgn="auto" hangingPunct="1">
              <a:spcAft>
                <a:spcPts val="0"/>
              </a:spcAft>
              <a:defRPr/>
            </a:pPr>
            <a:r>
              <a:rPr lang="de-DE" altLang="de-DE" sz="4000" dirty="0" smtClean="0"/>
              <a:t>Wirtschaftsanthropologie</a:t>
            </a:r>
            <a:br>
              <a:rPr lang="de-DE" altLang="de-DE" sz="4000" dirty="0" smtClean="0"/>
            </a:br>
            <a:r>
              <a:rPr lang="de-DE" altLang="de-DE" sz="4000" dirty="0" smtClean="0"/>
              <a:t/>
            </a:r>
            <a:br>
              <a:rPr lang="de-DE" altLang="de-DE" sz="4000" dirty="0" smtClean="0"/>
            </a:br>
            <a:r>
              <a:rPr lang="de-DE" altLang="de-DE" sz="2800" dirty="0" smtClean="0"/>
              <a:t>Vorlesung </a:t>
            </a:r>
            <a:endParaRPr lang="de-DE" altLang="de-DE" sz="4000" dirty="0"/>
          </a:p>
        </p:txBody>
      </p:sp>
      <p:sp>
        <p:nvSpPr>
          <p:cNvPr id="15362" name="Rectangle 5"/>
          <p:cNvSpPr>
            <a:spLocks noGrp="1" noChangeArrowheads="1"/>
          </p:cNvSpPr>
          <p:nvPr>
            <p:ph type="subTitle" idx="1"/>
          </p:nvPr>
        </p:nvSpPr>
        <p:spPr>
          <a:xfrm>
            <a:off x="533400" y="3228975"/>
            <a:ext cx="7854950" cy="1752600"/>
          </a:xfrm>
        </p:spPr>
        <p:txBody>
          <a:bodyPr/>
          <a:lstStyle/>
          <a:p>
            <a:pPr marR="0" eaLnBrk="1" hangingPunct="1">
              <a:lnSpc>
                <a:spcPct val="80000"/>
              </a:lnSpc>
            </a:pPr>
            <a:endParaRPr lang="de-DE" altLang="de-DE" sz="2000" smtClean="0"/>
          </a:p>
          <a:p>
            <a:pPr marR="0" eaLnBrk="1" hangingPunct="1">
              <a:lnSpc>
                <a:spcPct val="80000"/>
              </a:lnSpc>
            </a:pPr>
            <a:endParaRPr lang="de-DE" altLang="de-DE" sz="2000" smtClean="0"/>
          </a:p>
          <a:p>
            <a:pPr marR="0" eaLnBrk="1" hangingPunct="1">
              <a:lnSpc>
                <a:spcPct val="80000"/>
              </a:lnSpc>
            </a:pPr>
            <a:r>
              <a:rPr lang="de-DE" altLang="de-DE" sz="2000" smtClean="0"/>
              <a:t>Prof. Dr. Johannes Moser</a:t>
            </a:r>
          </a:p>
          <a:p>
            <a:pPr marR="0" eaLnBrk="1" hangingPunct="1">
              <a:lnSpc>
                <a:spcPct val="80000"/>
              </a:lnSpc>
            </a:pPr>
            <a:r>
              <a:rPr lang="de-DE" altLang="de-DE" sz="2000" smtClean="0"/>
              <a:t>Institut für Volkskunde/Europäische Ethnologie</a:t>
            </a:r>
          </a:p>
          <a:p>
            <a:pPr marR="0" eaLnBrk="1" hangingPunct="1">
              <a:lnSpc>
                <a:spcPct val="80000"/>
              </a:lnSpc>
            </a:pPr>
            <a:r>
              <a:rPr lang="de-DE" altLang="de-DE" sz="2000" smtClean="0"/>
              <a:t>Wintersemester 2014/15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B91CC9E-D47A-4A89-A831-F39EE6856C23}" type="slidenum">
              <a:rPr lang="de-DE" altLang="de-DE" sz="1400"/>
              <a:pPr eaLnBrk="1" fontAlgn="auto" hangingPunct="1">
                <a:spcAft>
                  <a:spcPts val="0"/>
                </a:spcAft>
                <a:defRPr/>
              </a:pPr>
              <a:t>2</a:t>
            </a:fld>
            <a:endParaRPr lang="de-DE" altLang="de-DE" sz="1400" dirty="0"/>
          </a:p>
        </p:txBody>
      </p:sp>
      <p:sp>
        <p:nvSpPr>
          <p:cNvPr id="8195" name="Rectangle 3"/>
          <p:cNvSpPr>
            <a:spLocks noGrp="1" noChangeArrowheads="1"/>
          </p:cNvSpPr>
          <p:nvPr>
            <p:ph idx="1"/>
          </p:nvPr>
        </p:nvSpPr>
        <p:spPr>
          <a:xfrm>
            <a:off x="539750" y="765175"/>
            <a:ext cx="8280400" cy="5327650"/>
          </a:xfrm>
        </p:spPr>
        <p:txBody>
          <a:bodyPr/>
          <a:lstStyle/>
          <a:p>
            <a:pPr marL="609600" indent="-609600" eaLnBrk="1" hangingPunct="1">
              <a:buFontTx/>
              <a:buNone/>
              <a:defRPr/>
            </a:pPr>
            <a:r>
              <a:rPr lang="de-DE" altLang="de-DE" sz="3200" dirty="0" smtClean="0"/>
              <a:t>Organisatorisches</a:t>
            </a:r>
          </a:p>
          <a:p>
            <a:pPr marL="609600" indent="-609600" eaLnBrk="1" hangingPunct="1">
              <a:buFontTx/>
              <a:buNone/>
              <a:defRPr/>
            </a:pPr>
            <a:r>
              <a:rPr lang="de-DE" altLang="de-DE" sz="3200" dirty="0" smtClean="0"/>
              <a:t>Teilmodulprüfung am 29.1.2015</a:t>
            </a:r>
          </a:p>
          <a:p>
            <a:pPr>
              <a:defRPr/>
            </a:pPr>
            <a:r>
              <a:rPr lang="de-DE" sz="3200" dirty="0" smtClean="0"/>
              <a:t>Definitionen</a:t>
            </a:r>
            <a:endParaRPr lang="de-DE" sz="3200" dirty="0"/>
          </a:p>
          <a:p>
            <a:pPr>
              <a:defRPr/>
            </a:pPr>
            <a:r>
              <a:rPr lang="de-DE" sz="3200" dirty="0" smtClean="0"/>
              <a:t>Grundbegriffe: Produktion, Tausch, Konsum</a:t>
            </a:r>
            <a:endParaRPr lang="de-DE" sz="3200" dirty="0"/>
          </a:p>
          <a:p>
            <a:pPr>
              <a:defRPr/>
            </a:pPr>
            <a:r>
              <a:rPr lang="de-DE" sz="3200" dirty="0"/>
              <a:t>Geschichte und Theorie der Wirtschaftsanthropologie</a:t>
            </a:r>
          </a:p>
          <a:p>
            <a:pPr>
              <a:defRPr/>
            </a:pPr>
            <a:r>
              <a:rPr lang="de-DE" sz="3200" dirty="0"/>
              <a:t>Grundsätzliche Bemerkungen</a:t>
            </a:r>
          </a:p>
          <a:p>
            <a:pPr>
              <a:defRPr/>
            </a:pPr>
            <a:r>
              <a:rPr lang="de-DE" sz="3200" dirty="0"/>
              <a:t>Historische Entwicklung</a:t>
            </a:r>
          </a:p>
          <a:p>
            <a:pPr>
              <a:defRPr/>
            </a:pPr>
            <a:r>
              <a:rPr lang="de-DE" sz="3200" dirty="0"/>
              <a:t>Neoklassik</a:t>
            </a:r>
          </a:p>
          <a:p>
            <a:pPr marL="609600" indent="-609600" eaLnBrk="1" hangingPunct="1">
              <a:buFontTx/>
              <a:buNone/>
              <a:defRPr/>
            </a:pPr>
            <a:endParaRPr lang="de-DE" altLang="de-DE" sz="32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17ED6F1D-C18A-4F08-B876-EF03F6F3729B}" type="slidenum">
              <a:rPr lang="de-DE" altLang="de-DE" sz="1400"/>
              <a:pPr eaLnBrk="1" fontAlgn="auto" hangingPunct="1">
                <a:spcAft>
                  <a:spcPts val="0"/>
                </a:spcAft>
                <a:defRPr/>
              </a:pPr>
              <a:t>3</a:t>
            </a:fld>
            <a:endParaRPr lang="de-DE" altLang="de-DE" sz="1400" dirty="0"/>
          </a:p>
        </p:txBody>
      </p:sp>
      <p:sp>
        <p:nvSpPr>
          <p:cNvPr id="19458" name="Rectangle 3"/>
          <p:cNvSpPr>
            <a:spLocks noGrp="1" noChangeArrowheads="1"/>
          </p:cNvSpPr>
          <p:nvPr>
            <p:ph idx="1"/>
          </p:nvPr>
        </p:nvSpPr>
        <p:spPr>
          <a:xfrm>
            <a:off x="539750" y="765175"/>
            <a:ext cx="8280400" cy="5327650"/>
          </a:xfrm>
        </p:spPr>
        <p:txBody>
          <a:bodyPr/>
          <a:lstStyle/>
          <a:p>
            <a:pPr eaLnBrk="1" hangingPunct="1"/>
            <a:r>
              <a:rPr lang="de-DE" sz="2800" smtClean="0"/>
              <a:t>Die verschiedenen Wirtschaftstypen</a:t>
            </a:r>
          </a:p>
          <a:p>
            <a:pPr lvl="1"/>
            <a:r>
              <a:rPr lang="de-DE" smtClean="0"/>
              <a:t>Wildbeutertum		</a:t>
            </a:r>
          </a:p>
          <a:p>
            <a:pPr lvl="1"/>
            <a:r>
              <a:rPr lang="de-DE" smtClean="0"/>
              <a:t>Niederer Bodenbau		</a:t>
            </a:r>
          </a:p>
          <a:p>
            <a:pPr lvl="1"/>
            <a:r>
              <a:rPr lang="de-DE" smtClean="0"/>
              <a:t>Hirtentum</a:t>
            </a:r>
            <a:endParaRPr lang="de-DE" sz="2200" smtClean="0"/>
          </a:p>
          <a:p>
            <a:pPr lvl="1"/>
            <a:r>
              <a:rPr lang="de-DE" smtClean="0"/>
              <a:t>Höherer Bodenbau</a:t>
            </a:r>
            <a:endParaRPr lang="de-DE" sz="2200" smtClean="0"/>
          </a:p>
          <a:p>
            <a:pPr lvl="1"/>
            <a:r>
              <a:rPr lang="de-DE" smtClean="0"/>
              <a:t>Industrielle Gesellschaft</a:t>
            </a:r>
            <a:endParaRPr lang="de-DE" altLang="de-DE" sz="3200" smtClean="0"/>
          </a:p>
          <a:p>
            <a:pPr eaLnBrk="1" hangingPunct="1"/>
            <a:r>
              <a:rPr lang="de-DE" sz="2800" smtClean="0"/>
              <a:t>Nachfragetheorie: mikroökonomische Theorie; zentrale Begriffe wie Nutzen, Grenznutzen etc.</a:t>
            </a:r>
          </a:p>
          <a:p>
            <a:pPr eaLnBrk="1" hangingPunct="1"/>
            <a:r>
              <a:rPr lang="de-DE" sz="2800" smtClean="0"/>
              <a:t>Formalismus: Ausrichtung der Wirtschafts-anthropologie, die die neoklassische Theorie anzuwenden versucht.</a:t>
            </a:r>
            <a:endParaRPr lang="de-DE" altLang="de-DE" sz="28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B6ED330D-58D8-40F9-98E6-E4A9D60D006E}" type="slidenum">
              <a:rPr lang="de-DE" altLang="de-DE" sz="1400"/>
              <a:pPr eaLnBrk="1" fontAlgn="auto" hangingPunct="1">
                <a:spcAft>
                  <a:spcPts val="0"/>
                </a:spcAft>
                <a:defRPr/>
              </a:pPr>
              <a:t>4</a:t>
            </a:fld>
            <a:endParaRPr lang="de-DE" altLang="de-DE" sz="1400" dirty="0"/>
          </a:p>
        </p:txBody>
      </p:sp>
      <p:sp>
        <p:nvSpPr>
          <p:cNvPr id="8195" name="Rectangle 3"/>
          <p:cNvSpPr>
            <a:spLocks noGrp="1" noChangeArrowheads="1"/>
          </p:cNvSpPr>
          <p:nvPr>
            <p:ph idx="1"/>
          </p:nvPr>
        </p:nvSpPr>
        <p:spPr>
          <a:xfrm>
            <a:off x="539750" y="765175"/>
            <a:ext cx="8280400" cy="5327650"/>
          </a:xfrm>
        </p:spPr>
        <p:txBody>
          <a:bodyPr/>
          <a:lstStyle/>
          <a:p>
            <a:pPr eaLnBrk="1" hangingPunct="1">
              <a:defRPr/>
            </a:pPr>
            <a:r>
              <a:rPr lang="de-DE" sz="2800" dirty="0" err="1" smtClean="0"/>
              <a:t>Substantivismus</a:t>
            </a:r>
            <a:r>
              <a:rPr lang="de-DE" sz="2800" dirty="0" smtClean="0"/>
              <a:t>: Steht </a:t>
            </a:r>
            <a:r>
              <a:rPr lang="de-DE" sz="2800" dirty="0"/>
              <a:t>im Gegensatz </a:t>
            </a:r>
            <a:r>
              <a:rPr lang="de-DE" sz="2800" dirty="0" smtClean="0"/>
              <a:t>zum  Forma-</a:t>
            </a:r>
            <a:r>
              <a:rPr lang="de-DE" sz="2800" dirty="0" err="1" smtClean="0"/>
              <a:t>lismus</a:t>
            </a:r>
            <a:r>
              <a:rPr lang="de-DE" sz="2800" dirty="0" smtClean="0"/>
              <a:t>; „primitive“ </a:t>
            </a:r>
            <a:r>
              <a:rPr lang="de-DE" sz="2800" dirty="0"/>
              <a:t>Gesellschaften </a:t>
            </a:r>
            <a:r>
              <a:rPr lang="de-DE" sz="2800" dirty="0" smtClean="0"/>
              <a:t>entsprechen nicht </a:t>
            </a:r>
            <a:r>
              <a:rPr lang="de-DE" sz="2800" dirty="0"/>
              <a:t>dem neoklassischen </a:t>
            </a:r>
            <a:r>
              <a:rPr lang="de-DE" sz="2800" dirty="0" smtClean="0"/>
              <a:t>Modell.</a:t>
            </a:r>
          </a:p>
          <a:p>
            <a:pPr marL="0" indent="0">
              <a:buFont typeface="Wingdings 2" pitchFamily="18" charset="2"/>
              <a:buNone/>
              <a:defRPr/>
            </a:pPr>
            <a:endParaRPr lang="de-DE" sz="2800" dirty="0" smtClean="0"/>
          </a:p>
          <a:p>
            <a:pPr marL="0" indent="0">
              <a:buFont typeface="Wingdings 2" pitchFamily="18" charset="2"/>
              <a:buNone/>
              <a:defRPr/>
            </a:pPr>
            <a:r>
              <a:rPr lang="de-DE" sz="2800" dirty="0" smtClean="0"/>
              <a:t>Weitere Entwicklung</a:t>
            </a:r>
            <a:endParaRPr lang="de-DE" sz="2800" dirty="0"/>
          </a:p>
          <a:p>
            <a:pPr>
              <a:defRPr/>
            </a:pPr>
            <a:r>
              <a:rPr lang="de-DE" sz="2800" dirty="0"/>
              <a:t>Marshall </a:t>
            </a:r>
            <a:r>
              <a:rPr lang="de-DE" sz="2800" dirty="0" err="1"/>
              <a:t>Sahlins</a:t>
            </a:r>
            <a:endParaRPr lang="de-DE" sz="2800" dirty="0"/>
          </a:p>
          <a:p>
            <a:pPr>
              <a:defRPr/>
            </a:pPr>
            <a:r>
              <a:rPr lang="de-DE" sz="2800" dirty="0"/>
              <a:t>Neomarxistische Ansätze</a:t>
            </a:r>
          </a:p>
          <a:p>
            <a:pPr>
              <a:defRPr/>
            </a:pPr>
            <a:r>
              <a:rPr lang="de-DE" sz="2800" dirty="0"/>
              <a:t>Ungleichheit und Klassen</a:t>
            </a:r>
          </a:p>
          <a:p>
            <a:pPr>
              <a:defRPr/>
            </a:pPr>
            <a:r>
              <a:rPr lang="de-DE" sz="2800" dirty="0"/>
              <a:t>Dahrendorf: Ursprung der </a:t>
            </a:r>
            <a:r>
              <a:rPr lang="de-DE" sz="2800" dirty="0" smtClean="0"/>
              <a:t>Ungleichheit</a:t>
            </a:r>
            <a:endParaRPr lang="de-DE" sz="2800" dirty="0"/>
          </a:p>
          <a:p>
            <a:pPr eaLnBrk="1" hangingPunct="1">
              <a:defRPr/>
            </a:pPr>
            <a:r>
              <a:rPr lang="de-DE" sz="2800" dirty="0"/>
              <a:t>Der Wert: Verschiedene Konzeptionen von Wert </a:t>
            </a:r>
            <a:endParaRPr lang="de-DE" sz="2800" dirty="0" smtClean="0"/>
          </a:p>
          <a:p>
            <a:pPr marL="0" indent="0" eaLnBrk="1" hangingPunct="1">
              <a:buFont typeface="Wingdings 2" pitchFamily="18" charset="2"/>
              <a:buNone/>
              <a:defRPr/>
            </a:pPr>
            <a:endParaRPr lang="de-DE" altLang="de-DE" sz="28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6765993E-D471-441E-AB2D-78FC7CF73E19}" type="slidenum">
              <a:rPr lang="de-DE" altLang="de-DE" sz="1400"/>
              <a:pPr eaLnBrk="1" fontAlgn="auto" hangingPunct="1">
                <a:spcAft>
                  <a:spcPts val="0"/>
                </a:spcAft>
                <a:defRPr/>
              </a:pPr>
              <a:t>5</a:t>
            </a:fld>
            <a:endParaRPr lang="de-DE" altLang="de-DE" sz="1400" dirty="0"/>
          </a:p>
        </p:txBody>
      </p:sp>
      <p:sp>
        <p:nvSpPr>
          <p:cNvPr id="23554" name="Rectangle 3"/>
          <p:cNvSpPr>
            <a:spLocks noGrp="1" noChangeArrowheads="1"/>
          </p:cNvSpPr>
          <p:nvPr>
            <p:ph idx="1"/>
          </p:nvPr>
        </p:nvSpPr>
        <p:spPr>
          <a:xfrm>
            <a:off x="539750" y="765175"/>
            <a:ext cx="8280400" cy="5327650"/>
          </a:xfrm>
        </p:spPr>
        <p:txBody>
          <a:bodyPr/>
          <a:lstStyle/>
          <a:p>
            <a:r>
              <a:rPr lang="de-DE" sz="2800" smtClean="0"/>
              <a:t>Der wirtschaftliche Zyklus</a:t>
            </a:r>
          </a:p>
          <a:p>
            <a:pPr lvl="1"/>
            <a:r>
              <a:rPr lang="de-DE" smtClean="0"/>
              <a:t>Produktion und Produktivität</a:t>
            </a:r>
          </a:p>
          <a:p>
            <a:pPr lvl="1"/>
            <a:r>
              <a:rPr lang="de-DE" smtClean="0"/>
              <a:t>Wirtschaft des Haushaltes</a:t>
            </a:r>
          </a:p>
          <a:p>
            <a:pPr lvl="1"/>
            <a:r>
              <a:rPr lang="de-DE" smtClean="0"/>
              <a:t>Die Symbolik des Konsums</a:t>
            </a:r>
          </a:p>
          <a:p>
            <a:r>
              <a:rPr lang="de-DE" sz="2800" smtClean="0"/>
              <a:t>Geld: Funktionen des Geldes</a:t>
            </a:r>
          </a:p>
          <a:p>
            <a:r>
              <a:rPr lang="de-DE" sz="2800" smtClean="0"/>
              <a:t>Kredit/Schulden</a:t>
            </a:r>
          </a:p>
          <a:p>
            <a:r>
              <a:rPr lang="de-DE" sz="2800" smtClean="0"/>
              <a:t>Das Konzept der moralischen Ökonomie</a:t>
            </a:r>
          </a:p>
          <a:p>
            <a:r>
              <a:rPr lang="de-DE" sz="2800" smtClean="0"/>
              <a:t>Der flexible Kapitalismus aus der Perspektive von Richard Sennett</a:t>
            </a:r>
          </a:p>
          <a:p>
            <a:r>
              <a:rPr lang="de-DE" sz="2800" smtClean="0"/>
              <a:t>Wirtschaftsanthropol. Überlegungen zu Eisenerz</a:t>
            </a:r>
          </a:p>
          <a:p>
            <a:r>
              <a:rPr lang="de-DE" sz="2800" smtClean="0"/>
              <a:t>Dienstleistungsbranchen in Frankfurt</a:t>
            </a:r>
          </a:p>
          <a:p>
            <a:endParaRPr lang="de-DE" sz="28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CE33AAF1-AA5A-46C2-9D2B-318CBC0F2F22}" type="slidenum">
              <a:rPr lang="de-DE" altLang="de-DE" sz="1400"/>
              <a:pPr eaLnBrk="1" fontAlgn="auto" hangingPunct="1">
                <a:spcAft>
                  <a:spcPts val="0"/>
                </a:spcAft>
                <a:defRPr/>
              </a:pPr>
              <a:t>6</a:t>
            </a:fld>
            <a:endParaRPr lang="de-DE" altLang="de-DE" sz="1400" dirty="0"/>
          </a:p>
        </p:txBody>
      </p:sp>
      <p:sp>
        <p:nvSpPr>
          <p:cNvPr id="8195" name="Rectangle 3"/>
          <p:cNvSpPr>
            <a:spLocks noGrp="1" noChangeArrowheads="1"/>
          </p:cNvSpPr>
          <p:nvPr>
            <p:ph idx="1"/>
          </p:nvPr>
        </p:nvSpPr>
        <p:spPr>
          <a:xfrm>
            <a:off x="539750" y="765175"/>
            <a:ext cx="8280400" cy="5327650"/>
          </a:xfrm>
        </p:spPr>
        <p:txBody>
          <a:bodyPr/>
          <a:lstStyle/>
          <a:p>
            <a:pPr marL="609600" indent="-609600" eaLnBrk="1" hangingPunct="1">
              <a:buFontTx/>
              <a:buNone/>
              <a:defRPr/>
            </a:pPr>
            <a:r>
              <a:rPr lang="de-DE" altLang="de-DE" sz="3200" dirty="0" smtClean="0"/>
              <a:t>Definitionen </a:t>
            </a:r>
            <a:r>
              <a:rPr lang="de-DE" altLang="de-DE" sz="3200" dirty="0"/>
              <a:t>von </a:t>
            </a:r>
            <a:r>
              <a:rPr lang="de-DE" altLang="de-DE" sz="3200" dirty="0" smtClean="0"/>
              <a:t>Wirtschaft:</a:t>
            </a:r>
          </a:p>
          <a:p>
            <a:pPr marL="609600" indent="-609600" eaLnBrk="1" hangingPunct="1">
              <a:buFontTx/>
              <a:buNone/>
              <a:defRPr/>
            </a:pPr>
            <a:endParaRPr lang="de-DE" altLang="de-DE" sz="3200" dirty="0"/>
          </a:p>
          <a:p>
            <a:pPr algn="just" eaLnBrk="1" hangingPunct="1">
              <a:lnSpc>
                <a:spcPct val="80000"/>
              </a:lnSpc>
              <a:defRPr/>
            </a:pPr>
            <a:r>
              <a:rPr lang="en-US" altLang="de-DE" sz="2800" dirty="0"/>
              <a:t>“Die </a:t>
            </a:r>
            <a:r>
              <a:rPr lang="en-US" altLang="de-DE" sz="2800" dirty="0" err="1"/>
              <a:t>Wirtschaft</a:t>
            </a:r>
            <a:r>
              <a:rPr lang="en-US" altLang="de-DE" sz="2800" dirty="0"/>
              <a:t> </a:t>
            </a:r>
            <a:r>
              <a:rPr lang="en-US" altLang="de-DE" sz="2800" dirty="0" err="1"/>
              <a:t>ist</a:t>
            </a:r>
            <a:r>
              <a:rPr lang="en-US" altLang="de-DE" sz="2800" dirty="0"/>
              <a:t> die </a:t>
            </a:r>
            <a:r>
              <a:rPr lang="en-US" altLang="de-DE" sz="2800" dirty="0" err="1"/>
              <a:t>Gesamtheit</a:t>
            </a:r>
            <a:r>
              <a:rPr lang="en-US" altLang="de-DE" sz="2800" dirty="0"/>
              <a:t> </a:t>
            </a:r>
            <a:r>
              <a:rPr lang="en-US" altLang="de-DE" sz="2800" dirty="0" err="1"/>
              <a:t>aller</a:t>
            </a:r>
            <a:r>
              <a:rPr lang="en-US" altLang="de-DE" sz="2800" dirty="0"/>
              <a:t> </a:t>
            </a:r>
            <a:r>
              <a:rPr lang="en-US" altLang="de-DE" sz="2800" dirty="0" err="1" smtClean="0"/>
              <a:t>Einrich-tungen</a:t>
            </a:r>
            <a:r>
              <a:rPr lang="en-US" altLang="de-DE" sz="2800" dirty="0" smtClean="0"/>
              <a:t> </a:t>
            </a:r>
            <a:r>
              <a:rPr lang="en-US" altLang="de-DE" sz="2800" dirty="0"/>
              <a:t>und </a:t>
            </a:r>
            <a:r>
              <a:rPr lang="en-US" altLang="de-DE" sz="2800" dirty="0" err="1"/>
              <a:t>Maßnahmen</a:t>
            </a:r>
            <a:r>
              <a:rPr lang="en-US" altLang="de-DE" sz="2800" dirty="0"/>
              <a:t> </a:t>
            </a:r>
            <a:r>
              <a:rPr lang="en-US" altLang="de-DE" sz="2800" dirty="0" err="1"/>
              <a:t>menschlicher</a:t>
            </a:r>
            <a:r>
              <a:rPr lang="en-US" altLang="de-DE" sz="2800" dirty="0"/>
              <a:t> </a:t>
            </a:r>
            <a:r>
              <a:rPr lang="en-US" altLang="de-DE" sz="2800" dirty="0" err="1" smtClean="0"/>
              <a:t>Daseinsge-staltung</a:t>
            </a:r>
            <a:r>
              <a:rPr lang="en-US" altLang="de-DE" sz="2800" dirty="0"/>
              <a:t>, die </a:t>
            </a:r>
            <a:r>
              <a:rPr lang="en-US" altLang="de-DE" sz="2800" dirty="0" err="1"/>
              <a:t>sich</a:t>
            </a:r>
            <a:r>
              <a:rPr lang="en-US" altLang="de-DE" sz="2800" dirty="0"/>
              <a:t> auf </a:t>
            </a:r>
            <a:r>
              <a:rPr lang="en-US" altLang="de-DE" sz="2800" dirty="0" err="1"/>
              <a:t>Produktion</a:t>
            </a:r>
            <a:r>
              <a:rPr lang="en-US" altLang="de-DE" sz="2800" dirty="0"/>
              <a:t> und </a:t>
            </a:r>
            <a:r>
              <a:rPr lang="en-US" altLang="de-DE" sz="2800" dirty="0" err="1"/>
              <a:t>Konsum</a:t>
            </a:r>
            <a:r>
              <a:rPr lang="en-US" altLang="de-DE" sz="2800" dirty="0"/>
              <a:t> </a:t>
            </a:r>
            <a:r>
              <a:rPr lang="en-US" altLang="de-DE" sz="2800" dirty="0" err="1"/>
              <a:t>sog</a:t>
            </a:r>
            <a:r>
              <a:rPr lang="en-US" altLang="de-DE" sz="2800" dirty="0"/>
              <a:t>. </a:t>
            </a:r>
            <a:r>
              <a:rPr lang="en-US" altLang="de-DE" sz="2800" dirty="0" err="1" smtClean="0"/>
              <a:t>knapper</a:t>
            </a:r>
            <a:r>
              <a:rPr lang="en-US" altLang="de-DE" sz="2800" dirty="0" smtClean="0"/>
              <a:t> </a:t>
            </a:r>
            <a:r>
              <a:rPr lang="en-US" altLang="de-DE" sz="2800" dirty="0" err="1"/>
              <a:t>Güter</a:t>
            </a:r>
            <a:r>
              <a:rPr lang="en-US" altLang="de-DE" sz="2800" dirty="0"/>
              <a:t> </a:t>
            </a:r>
            <a:r>
              <a:rPr lang="en-US" altLang="de-DE" sz="2800" dirty="0" err="1"/>
              <a:t>beziehen</a:t>
            </a:r>
            <a:r>
              <a:rPr lang="en-US" altLang="de-DE" sz="2800" dirty="0"/>
              <a:t>”. (Meyers </a:t>
            </a:r>
            <a:r>
              <a:rPr lang="en-US" altLang="de-DE" sz="2800" dirty="0" err="1"/>
              <a:t>Taschenlexikon</a:t>
            </a:r>
            <a:r>
              <a:rPr lang="en-US" altLang="de-DE" sz="2800" dirty="0" smtClean="0"/>
              <a:t>)</a:t>
            </a:r>
          </a:p>
          <a:p>
            <a:pPr algn="just" eaLnBrk="1" hangingPunct="1">
              <a:lnSpc>
                <a:spcPct val="80000"/>
              </a:lnSpc>
              <a:defRPr/>
            </a:pPr>
            <a:endParaRPr lang="de-DE" altLang="de-DE" sz="2800" dirty="0"/>
          </a:p>
          <a:p>
            <a:pPr algn="just" eaLnBrk="1" hangingPunct="1">
              <a:lnSpc>
                <a:spcPct val="80000"/>
              </a:lnSpc>
              <a:defRPr/>
            </a:pPr>
            <a:r>
              <a:rPr lang="en-US" altLang="de-DE" sz="2800" dirty="0" err="1"/>
              <a:t>Wirtschaft</a:t>
            </a:r>
            <a:r>
              <a:rPr lang="en-US" altLang="de-DE" sz="2800" dirty="0"/>
              <a:t> </a:t>
            </a:r>
            <a:r>
              <a:rPr lang="en-US" altLang="de-DE" sz="2800" dirty="0" err="1"/>
              <a:t>ist</a:t>
            </a:r>
            <a:r>
              <a:rPr lang="en-US" altLang="de-DE" sz="2800" dirty="0"/>
              <a:t> die </a:t>
            </a:r>
            <a:r>
              <a:rPr lang="en-US" altLang="de-DE" sz="2800" dirty="0" err="1"/>
              <a:t>Gesamtheit</a:t>
            </a:r>
            <a:r>
              <a:rPr lang="en-US" altLang="de-DE" sz="2800" dirty="0"/>
              <a:t> der </a:t>
            </a:r>
            <a:r>
              <a:rPr lang="en-US" altLang="de-DE" sz="2800" dirty="0" err="1"/>
              <a:t>Einrichtungen</a:t>
            </a:r>
            <a:r>
              <a:rPr lang="en-US" altLang="de-DE" sz="2800" dirty="0"/>
              <a:t> und </a:t>
            </a:r>
            <a:r>
              <a:rPr lang="en-US" altLang="de-DE" sz="2800" dirty="0" err="1"/>
              <a:t>Prozesse</a:t>
            </a:r>
            <a:r>
              <a:rPr lang="en-US" altLang="de-DE" sz="2800" dirty="0"/>
              <a:t>, </a:t>
            </a:r>
            <a:r>
              <a:rPr lang="en-US" altLang="de-DE" sz="2800" dirty="0" err="1"/>
              <a:t>aus</a:t>
            </a:r>
            <a:r>
              <a:rPr lang="en-US" altLang="de-DE" sz="2800" dirty="0"/>
              <a:t> </a:t>
            </a:r>
            <a:r>
              <a:rPr lang="en-US" altLang="de-DE" sz="2800" dirty="0" err="1"/>
              <a:t>denen</a:t>
            </a:r>
            <a:r>
              <a:rPr lang="en-US" altLang="de-DE" sz="2800" dirty="0"/>
              <a:t> </a:t>
            </a:r>
            <a:r>
              <a:rPr lang="en-US" altLang="de-DE" sz="2800" dirty="0" err="1"/>
              <a:t>sich</a:t>
            </a:r>
            <a:r>
              <a:rPr lang="en-US" altLang="de-DE" sz="2800" dirty="0"/>
              <a:t> </a:t>
            </a:r>
            <a:r>
              <a:rPr lang="en-US" altLang="de-DE" sz="2800" dirty="0" err="1"/>
              <a:t>laufend</a:t>
            </a:r>
            <a:r>
              <a:rPr lang="en-US" altLang="de-DE" sz="2800" dirty="0"/>
              <a:t> </a:t>
            </a:r>
            <a:r>
              <a:rPr lang="en-US" altLang="de-DE" sz="2800" dirty="0" err="1"/>
              <a:t>eine</a:t>
            </a:r>
            <a:r>
              <a:rPr lang="en-US" altLang="de-DE" sz="2800" dirty="0"/>
              <a:t> </a:t>
            </a:r>
            <a:r>
              <a:rPr lang="en-US" altLang="de-DE" sz="2800" dirty="0" err="1" smtClean="0"/>
              <a:t>Bedürfnisbefriedigung</a:t>
            </a:r>
            <a:r>
              <a:rPr lang="en-US" altLang="de-DE" sz="2800" dirty="0" smtClean="0"/>
              <a:t> </a:t>
            </a:r>
            <a:r>
              <a:rPr lang="en-US" altLang="de-DE" sz="2800" dirty="0" err="1"/>
              <a:t>durch</a:t>
            </a:r>
            <a:r>
              <a:rPr lang="en-US" altLang="de-DE" sz="2800" dirty="0"/>
              <a:t> </a:t>
            </a:r>
            <a:r>
              <a:rPr lang="en-US" altLang="de-DE" sz="2800" dirty="0" err="1"/>
              <a:t>Produktion</a:t>
            </a:r>
            <a:r>
              <a:rPr lang="en-US" altLang="de-DE" sz="2800" dirty="0"/>
              <a:t> und </a:t>
            </a:r>
            <a:r>
              <a:rPr lang="en-US" altLang="de-DE" sz="2800" dirty="0" err="1"/>
              <a:t>Verteilung</a:t>
            </a:r>
            <a:r>
              <a:rPr lang="en-US" altLang="de-DE" sz="2800" dirty="0"/>
              <a:t> von </a:t>
            </a:r>
            <a:r>
              <a:rPr lang="en-US" altLang="de-DE" sz="2800" dirty="0" err="1" smtClean="0"/>
              <a:t>Gütern</a:t>
            </a:r>
            <a:r>
              <a:rPr lang="en-US" altLang="de-DE" sz="2800" dirty="0" smtClean="0"/>
              <a:t> </a:t>
            </a:r>
            <a:r>
              <a:rPr lang="en-US" altLang="de-DE" sz="2800" dirty="0"/>
              <a:t>und </a:t>
            </a:r>
            <a:r>
              <a:rPr lang="en-US" altLang="de-DE" sz="2800" dirty="0" err="1"/>
              <a:t>durch</a:t>
            </a:r>
            <a:r>
              <a:rPr lang="en-US" altLang="de-DE" sz="2800" dirty="0"/>
              <a:t> das </a:t>
            </a:r>
            <a:r>
              <a:rPr lang="en-US" altLang="de-DE" sz="2800" dirty="0" err="1"/>
              <a:t>Angebot</a:t>
            </a:r>
            <a:r>
              <a:rPr lang="en-US" altLang="de-DE" sz="2800" dirty="0"/>
              <a:t> von </a:t>
            </a:r>
            <a:r>
              <a:rPr lang="en-US" altLang="de-DE" sz="2800" dirty="0" err="1"/>
              <a:t>Dienstleistungen</a:t>
            </a:r>
            <a:r>
              <a:rPr lang="en-US" altLang="de-DE" sz="2800" dirty="0"/>
              <a:t> </a:t>
            </a:r>
            <a:r>
              <a:rPr lang="en-US" altLang="de-DE" sz="2800" dirty="0" err="1"/>
              <a:t>für</a:t>
            </a:r>
            <a:r>
              <a:rPr lang="en-US" altLang="de-DE" sz="2800" dirty="0"/>
              <a:t> </a:t>
            </a:r>
            <a:r>
              <a:rPr lang="en-US" altLang="de-DE" sz="2800" dirty="0" err="1"/>
              <a:t>eine</a:t>
            </a:r>
            <a:r>
              <a:rPr lang="en-US" altLang="de-DE" sz="2800" dirty="0"/>
              <a:t> </a:t>
            </a:r>
            <a:r>
              <a:rPr lang="en-US" altLang="de-DE" sz="2800" dirty="0" err="1"/>
              <a:t>Bevölkerung</a:t>
            </a:r>
            <a:r>
              <a:rPr lang="en-US" altLang="de-DE" sz="2800" dirty="0"/>
              <a:t> </a:t>
            </a:r>
            <a:r>
              <a:rPr lang="en-US" altLang="de-DE" sz="2800" dirty="0" err="1"/>
              <a:t>ergibt</a:t>
            </a:r>
            <a:r>
              <a:rPr lang="en-US" altLang="de-DE" sz="2800" dirty="0"/>
              <a:t>.</a:t>
            </a:r>
            <a:r>
              <a:rPr lang="de-DE" altLang="de-DE" sz="2800" dirty="0"/>
              <a:t> (</a:t>
            </a:r>
            <a:r>
              <a:rPr lang="de-DE" altLang="de-DE" sz="2800" dirty="0" err="1"/>
              <a:t>Soziolog</a:t>
            </a:r>
            <a:r>
              <a:rPr lang="de-DE" altLang="de-DE" sz="2800" dirty="0"/>
              <a:t>. Wörterbuch</a:t>
            </a:r>
            <a:r>
              <a:rPr lang="de-DE" altLang="de-DE" sz="2800" dirty="0" smtClean="0"/>
              <a:t>)</a:t>
            </a:r>
            <a:endParaRPr lang="de-DE" altLang="de-DE"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F96DF7A0-7A60-4FE3-8E4B-1CA1C5E967D4}" type="slidenum">
              <a:rPr lang="de-DE" altLang="de-DE" sz="1400"/>
              <a:pPr eaLnBrk="1" fontAlgn="auto" hangingPunct="1">
                <a:spcAft>
                  <a:spcPts val="0"/>
                </a:spcAft>
                <a:defRPr/>
              </a:pPr>
              <a:t>7</a:t>
            </a:fld>
            <a:endParaRPr lang="de-DE" altLang="de-DE" sz="1400" dirty="0"/>
          </a:p>
        </p:txBody>
      </p:sp>
      <p:sp>
        <p:nvSpPr>
          <p:cNvPr id="27650" name="Rectangle 3"/>
          <p:cNvSpPr>
            <a:spLocks noGrp="1" noChangeArrowheads="1"/>
          </p:cNvSpPr>
          <p:nvPr>
            <p:ph idx="1"/>
          </p:nvPr>
        </p:nvSpPr>
        <p:spPr>
          <a:xfrm>
            <a:off x="250825" y="692150"/>
            <a:ext cx="8642350" cy="5832475"/>
          </a:xfrm>
        </p:spPr>
        <p:txBody>
          <a:bodyPr/>
          <a:lstStyle/>
          <a:p>
            <a:pPr algn="just" eaLnBrk="1" hangingPunct="1">
              <a:lnSpc>
                <a:spcPct val="80000"/>
              </a:lnSpc>
            </a:pPr>
            <a:endParaRPr lang="en-US" altLang="de-DE" sz="2800" smtClean="0"/>
          </a:p>
          <a:p>
            <a:pPr algn="just" eaLnBrk="1" hangingPunct="1">
              <a:lnSpc>
                <a:spcPct val="80000"/>
              </a:lnSpc>
            </a:pPr>
            <a:r>
              <a:rPr lang="en-US" altLang="de-DE" sz="2800" smtClean="0"/>
              <a:t>Als Wirtschaft oder Ökonomie wird die Gesamtheit aller Einrichtungen, wie Unternehmen, private und öffentliche Haushalte, und Handlungen verstanden, die der planvollen Deckung des menschlichen Bedarfs dienen. Hierzu zählen insbesondere die Herstellung, der Verbrauch, der Umlauf und die Verteilung von Gütern.</a:t>
            </a:r>
            <a:r>
              <a:rPr lang="de-DE" altLang="de-DE" sz="2800" smtClean="0"/>
              <a:t> (Wikipedia)</a:t>
            </a:r>
          </a:p>
          <a:p>
            <a:pPr algn="just" eaLnBrk="1" hangingPunct="1">
              <a:lnSpc>
                <a:spcPct val="80000"/>
              </a:lnSpc>
            </a:pPr>
            <a:endParaRPr lang="en-US" altLang="de-DE" sz="2800" smtClean="0"/>
          </a:p>
          <a:p>
            <a:pPr algn="just" eaLnBrk="1" hangingPunct="1">
              <a:lnSpc>
                <a:spcPct val="80000"/>
              </a:lnSpc>
            </a:pPr>
            <a:r>
              <a:rPr lang="en-US" altLang="de-DE" sz="2800" smtClean="0"/>
              <a:t>Die technischen Methoden und sozialen Organisa-tionsformen der Auseinandersetzung des Menschen mit der Natur (…) sowie die Aneignung, Verteilung und Konsumtion der dadurch gewonnenen Produkte.</a:t>
            </a:r>
            <a:r>
              <a:rPr lang="de-DE" altLang="de-DE" sz="2800" smtClean="0"/>
              <a:t> (Ethnologisches Wörterbuch)</a:t>
            </a:r>
          </a:p>
          <a:p>
            <a:pPr eaLnBrk="1" hangingPunct="1">
              <a:lnSpc>
                <a:spcPct val="80000"/>
              </a:lnSpc>
            </a:pPr>
            <a:endParaRPr lang="de-DE" altLang="de-DE" sz="28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884CD81E-48C4-4ADA-87B4-F0418356531D}" type="slidenum">
              <a:rPr lang="de-DE" altLang="de-DE" sz="1400"/>
              <a:pPr eaLnBrk="1" fontAlgn="auto" hangingPunct="1">
                <a:spcAft>
                  <a:spcPts val="0"/>
                </a:spcAft>
                <a:defRPr/>
              </a:pPr>
              <a:t>8</a:t>
            </a:fld>
            <a:endParaRPr lang="de-DE" altLang="de-DE" sz="1400" dirty="0"/>
          </a:p>
        </p:txBody>
      </p:sp>
      <p:sp>
        <p:nvSpPr>
          <p:cNvPr id="8195" name="Rectangle 3"/>
          <p:cNvSpPr>
            <a:spLocks noGrp="1" noChangeArrowheads="1"/>
          </p:cNvSpPr>
          <p:nvPr>
            <p:ph idx="1"/>
          </p:nvPr>
        </p:nvSpPr>
        <p:spPr>
          <a:xfrm>
            <a:off x="611188" y="765175"/>
            <a:ext cx="8280400" cy="5903913"/>
          </a:xfrm>
        </p:spPr>
        <p:txBody>
          <a:bodyPr/>
          <a:lstStyle/>
          <a:p>
            <a:pPr algn="just" eaLnBrk="1" hangingPunct="1">
              <a:lnSpc>
                <a:spcPct val="80000"/>
              </a:lnSpc>
              <a:defRPr/>
            </a:pPr>
            <a:r>
              <a:rPr lang="en-US" altLang="de-DE" sz="2800" dirty="0" smtClean="0"/>
              <a:t>„Die </a:t>
            </a:r>
            <a:r>
              <a:rPr lang="en-US" altLang="de-DE" sz="2800" dirty="0" err="1" smtClean="0"/>
              <a:t>Wirtschaftsethnologie</a:t>
            </a:r>
            <a:r>
              <a:rPr lang="en-US" altLang="de-DE" sz="2800" dirty="0" smtClean="0"/>
              <a:t> </a:t>
            </a:r>
            <a:r>
              <a:rPr lang="en-US" altLang="de-DE" sz="2800" dirty="0" err="1" smtClean="0"/>
              <a:t>ist</a:t>
            </a:r>
            <a:r>
              <a:rPr lang="en-US" altLang="de-DE" sz="2800" dirty="0" smtClean="0"/>
              <a:t> </a:t>
            </a:r>
            <a:r>
              <a:rPr lang="en-US" altLang="de-DE" sz="2800" dirty="0" err="1" smtClean="0"/>
              <a:t>jener</a:t>
            </a:r>
            <a:r>
              <a:rPr lang="en-US" altLang="de-DE" sz="2800" dirty="0" smtClean="0"/>
              <a:t> </a:t>
            </a:r>
            <a:r>
              <a:rPr lang="en-US" altLang="de-DE" sz="2800" dirty="0" err="1" smtClean="0"/>
              <a:t>Bereich</a:t>
            </a:r>
            <a:r>
              <a:rPr lang="en-US" altLang="de-DE" sz="2800" dirty="0" smtClean="0"/>
              <a:t> der </a:t>
            </a:r>
            <a:r>
              <a:rPr lang="en-US" altLang="de-DE" sz="2800" dirty="0" err="1" smtClean="0"/>
              <a:t>Ethnologie</a:t>
            </a:r>
            <a:r>
              <a:rPr lang="en-US" altLang="de-DE" sz="2800" dirty="0" smtClean="0"/>
              <a:t>, der </a:t>
            </a:r>
            <a:r>
              <a:rPr lang="en-US" altLang="de-DE" sz="2800" dirty="0" err="1" smtClean="0"/>
              <a:t>sich</a:t>
            </a:r>
            <a:r>
              <a:rPr lang="en-US" altLang="de-DE" sz="2800" dirty="0" smtClean="0"/>
              <a:t> </a:t>
            </a:r>
            <a:r>
              <a:rPr lang="en-US" altLang="de-DE" sz="2800" dirty="0" err="1" smtClean="0"/>
              <a:t>mit</a:t>
            </a:r>
            <a:r>
              <a:rPr lang="en-US" altLang="de-DE" sz="2800" dirty="0" smtClean="0"/>
              <a:t> den </a:t>
            </a:r>
            <a:r>
              <a:rPr lang="en-US" altLang="de-DE" sz="2800" dirty="0" err="1" smtClean="0"/>
              <a:t>sozialen</a:t>
            </a:r>
            <a:r>
              <a:rPr lang="en-US" altLang="de-DE" sz="2800" dirty="0" smtClean="0"/>
              <a:t> </a:t>
            </a:r>
            <a:r>
              <a:rPr lang="en-US" altLang="de-DE" sz="2800" dirty="0" err="1" smtClean="0"/>
              <a:t>Prozessen</a:t>
            </a:r>
            <a:r>
              <a:rPr lang="en-US" altLang="de-DE" sz="2800" dirty="0" smtClean="0"/>
              <a:t> der </a:t>
            </a:r>
            <a:r>
              <a:rPr lang="en-US" altLang="de-DE" sz="2800" dirty="0" err="1" smtClean="0"/>
              <a:t>Versorgung</a:t>
            </a:r>
            <a:r>
              <a:rPr lang="en-US" altLang="de-DE" sz="2800" dirty="0" smtClean="0"/>
              <a:t> von Menschen </a:t>
            </a:r>
            <a:r>
              <a:rPr lang="en-US" altLang="de-DE" sz="2800" dirty="0" err="1" smtClean="0"/>
              <a:t>mit</a:t>
            </a:r>
            <a:r>
              <a:rPr lang="en-US" altLang="de-DE" sz="2800" dirty="0" smtClean="0"/>
              <a:t> </a:t>
            </a:r>
            <a:r>
              <a:rPr lang="en-US" altLang="de-DE" sz="2800" dirty="0" err="1" smtClean="0"/>
              <a:t>Gütern</a:t>
            </a:r>
            <a:r>
              <a:rPr lang="en-US" altLang="de-DE" sz="2800" dirty="0" smtClean="0"/>
              <a:t> und </a:t>
            </a:r>
            <a:r>
              <a:rPr lang="en-US" altLang="de-DE" sz="2800" dirty="0" err="1" smtClean="0"/>
              <a:t>Leistungen</a:t>
            </a:r>
            <a:r>
              <a:rPr lang="en-US" altLang="de-DE" sz="2800" dirty="0" smtClean="0"/>
              <a:t> - dies </a:t>
            </a:r>
            <a:r>
              <a:rPr lang="en-US" altLang="de-DE" sz="2800" dirty="0" err="1" smtClean="0"/>
              <a:t>ist</a:t>
            </a:r>
            <a:r>
              <a:rPr lang="en-US" altLang="de-DE" sz="2800" dirty="0" smtClean="0"/>
              <a:t> </a:t>
            </a:r>
            <a:r>
              <a:rPr lang="en-US" altLang="de-DE" sz="2800" dirty="0" err="1" smtClean="0"/>
              <a:t>eben</a:t>
            </a:r>
            <a:r>
              <a:rPr lang="en-US" altLang="de-DE" sz="2800" dirty="0" smtClean="0"/>
              <a:t> </a:t>
            </a:r>
            <a:r>
              <a:rPr lang="en-US" altLang="de-DE" sz="2800" dirty="0" err="1" smtClean="0"/>
              <a:t>Wirtschaft</a:t>
            </a:r>
            <a:r>
              <a:rPr lang="en-US" altLang="de-DE" sz="2800" dirty="0" smtClean="0"/>
              <a:t> - </a:t>
            </a:r>
            <a:r>
              <a:rPr lang="en-US" altLang="de-DE" sz="2800" dirty="0" err="1" smtClean="0"/>
              <a:t>befaßt</a:t>
            </a:r>
            <a:r>
              <a:rPr lang="en-US" altLang="de-DE" sz="2800" dirty="0" smtClean="0"/>
              <a:t>.”</a:t>
            </a:r>
            <a:r>
              <a:rPr lang="de-DE" altLang="de-DE" sz="2800" dirty="0" smtClean="0"/>
              <a:t> (Ethnologie-Einführung)</a:t>
            </a:r>
          </a:p>
          <a:p>
            <a:pPr algn="just" eaLnBrk="1" hangingPunct="1">
              <a:lnSpc>
                <a:spcPct val="80000"/>
              </a:lnSpc>
              <a:defRPr/>
            </a:pPr>
            <a:endParaRPr lang="de-DE" altLang="de-DE" sz="2800" dirty="0" smtClean="0"/>
          </a:p>
          <a:p>
            <a:pPr algn="just" eaLnBrk="1" hangingPunct="1">
              <a:lnSpc>
                <a:spcPct val="80000"/>
              </a:lnSpc>
              <a:defRPr/>
            </a:pPr>
            <a:r>
              <a:rPr lang="en-US" altLang="de-DE" sz="2800" dirty="0" err="1" smtClean="0"/>
              <a:t>Wirtschaft</a:t>
            </a:r>
            <a:r>
              <a:rPr lang="en-US" altLang="de-DE" sz="2800" dirty="0" smtClean="0"/>
              <a:t> </a:t>
            </a:r>
            <a:r>
              <a:rPr lang="en-US" altLang="de-DE" sz="2800" dirty="0" err="1" smtClean="0"/>
              <a:t>im</a:t>
            </a:r>
            <a:r>
              <a:rPr lang="en-US" altLang="de-DE" sz="2800" dirty="0" smtClean="0"/>
              <a:t> </a:t>
            </a:r>
            <a:r>
              <a:rPr lang="en-US" altLang="de-DE" sz="2800" dirty="0" err="1" smtClean="0"/>
              <a:t>engeren</a:t>
            </a:r>
            <a:r>
              <a:rPr lang="en-US" altLang="de-DE" sz="2800" dirty="0" smtClean="0"/>
              <a:t> </a:t>
            </a:r>
            <a:r>
              <a:rPr lang="en-US" altLang="de-DE" sz="2800" dirty="0" err="1" smtClean="0"/>
              <a:t>Sinne</a:t>
            </a:r>
            <a:r>
              <a:rPr lang="en-US" altLang="de-DE" sz="2800" dirty="0" smtClean="0"/>
              <a:t> </a:t>
            </a:r>
            <a:r>
              <a:rPr lang="en-US" altLang="de-DE" sz="2800" dirty="0" err="1" smtClean="0"/>
              <a:t>bedeutet</a:t>
            </a:r>
            <a:r>
              <a:rPr lang="en-US" altLang="de-DE" sz="2800" dirty="0" smtClean="0"/>
              <a:t> die </a:t>
            </a:r>
            <a:r>
              <a:rPr lang="en-US" altLang="de-DE" sz="2800" dirty="0" err="1" smtClean="0"/>
              <a:t>Auftei</a:t>
            </a:r>
            <a:r>
              <a:rPr lang="en-US" altLang="de-DE" sz="2800" dirty="0" smtClean="0"/>
              <a:t>-lung </a:t>
            </a:r>
            <a:r>
              <a:rPr lang="en-US" altLang="de-DE" sz="2800" dirty="0" err="1" smtClean="0"/>
              <a:t>knapper</a:t>
            </a:r>
            <a:r>
              <a:rPr lang="en-US" altLang="de-DE" sz="2800" dirty="0" smtClean="0"/>
              <a:t> </a:t>
            </a:r>
            <a:r>
              <a:rPr lang="en-US" altLang="de-DE" sz="2800" dirty="0" err="1" smtClean="0"/>
              <a:t>Mittel</a:t>
            </a:r>
            <a:r>
              <a:rPr lang="en-US" altLang="de-DE" sz="2800" dirty="0" smtClean="0"/>
              <a:t> auf </a:t>
            </a:r>
            <a:r>
              <a:rPr lang="en-US" altLang="de-DE" sz="2800" dirty="0" err="1" smtClean="0"/>
              <a:t>konkurrierende</a:t>
            </a:r>
            <a:r>
              <a:rPr lang="en-US" altLang="de-DE" sz="2800" dirty="0" smtClean="0"/>
              <a:t> </a:t>
            </a:r>
            <a:r>
              <a:rPr lang="en-US" altLang="de-DE" sz="2800" dirty="0" err="1" smtClean="0"/>
              <a:t>Ziele</a:t>
            </a:r>
            <a:r>
              <a:rPr lang="en-US" altLang="de-DE" sz="2800" dirty="0" smtClean="0"/>
              <a:t>. (M. Harris)</a:t>
            </a:r>
          </a:p>
          <a:p>
            <a:pPr algn="just" eaLnBrk="1" hangingPunct="1">
              <a:lnSpc>
                <a:spcPct val="80000"/>
              </a:lnSpc>
              <a:defRPr/>
            </a:pPr>
            <a:endParaRPr lang="en-US" altLang="de-DE" sz="2800" dirty="0" smtClean="0"/>
          </a:p>
          <a:p>
            <a:pPr algn="just" eaLnBrk="1" hangingPunct="1">
              <a:lnSpc>
                <a:spcPct val="80000"/>
              </a:lnSpc>
              <a:defRPr/>
            </a:pPr>
            <a:r>
              <a:rPr lang="en-US" altLang="de-DE" sz="2800" dirty="0" smtClean="0"/>
              <a:t>“</a:t>
            </a:r>
            <a:r>
              <a:rPr lang="en-US" altLang="de-DE" sz="2800" dirty="0" err="1" smtClean="0"/>
              <a:t>Wirtschaft</a:t>
            </a:r>
            <a:r>
              <a:rPr lang="en-US" altLang="de-DE" sz="2800" dirty="0" smtClean="0"/>
              <a:t> </a:t>
            </a:r>
            <a:r>
              <a:rPr lang="en-US" altLang="de-DE" sz="2800" dirty="0" err="1" smtClean="0"/>
              <a:t>umfaßt</a:t>
            </a:r>
            <a:r>
              <a:rPr lang="en-US" altLang="de-DE" sz="2800" dirty="0" smtClean="0"/>
              <a:t> </a:t>
            </a:r>
            <a:r>
              <a:rPr lang="en-US" altLang="de-DE" sz="2800" dirty="0" err="1" smtClean="0"/>
              <a:t>diejenigen</a:t>
            </a:r>
            <a:r>
              <a:rPr lang="en-US" altLang="de-DE" sz="2800" dirty="0" smtClean="0"/>
              <a:t> </a:t>
            </a:r>
            <a:r>
              <a:rPr lang="en-US" altLang="de-DE" sz="2800" dirty="0" err="1" smtClean="0"/>
              <a:t>kulturell</a:t>
            </a:r>
            <a:r>
              <a:rPr lang="en-US" altLang="de-DE" sz="2800" dirty="0" smtClean="0"/>
              <a:t> deter-</a:t>
            </a:r>
            <a:r>
              <a:rPr lang="en-US" altLang="de-DE" sz="2800" dirty="0" err="1" smtClean="0"/>
              <a:t>minierten</a:t>
            </a:r>
            <a:r>
              <a:rPr lang="en-US" altLang="de-DE" sz="2800" dirty="0" smtClean="0"/>
              <a:t> </a:t>
            </a:r>
            <a:r>
              <a:rPr lang="en-US" altLang="de-DE" sz="2800" dirty="0" err="1" smtClean="0"/>
              <a:t>Aktivitäten</a:t>
            </a:r>
            <a:r>
              <a:rPr lang="en-US" altLang="de-DE" sz="2800" dirty="0" smtClean="0"/>
              <a:t>, </a:t>
            </a:r>
            <a:r>
              <a:rPr lang="en-US" altLang="de-DE" sz="2800" dirty="0" err="1" smtClean="0"/>
              <a:t>durch</a:t>
            </a:r>
            <a:r>
              <a:rPr lang="en-US" altLang="de-DE" sz="2800" dirty="0" smtClean="0"/>
              <a:t> </a:t>
            </a:r>
            <a:r>
              <a:rPr lang="en-US" altLang="de-DE" sz="2800" dirty="0" err="1" smtClean="0"/>
              <a:t>welche</a:t>
            </a:r>
            <a:r>
              <a:rPr lang="en-US" altLang="de-DE" sz="2800" dirty="0" smtClean="0"/>
              <a:t> Menschen </a:t>
            </a:r>
            <a:r>
              <a:rPr lang="en-US" altLang="de-DE" sz="2800" dirty="0" err="1" smtClean="0"/>
              <a:t>mit</a:t>
            </a:r>
            <a:r>
              <a:rPr lang="en-US" altLang="de-DE" sz="2800" dirty="0" smtClean="0"/>
              <a:t> </a:t>
            </a:r>
            <a:r>
              <a:rPr lang="en-US" altLang="de-DE" sz="2800" dirty="0" err="1" smtClean="0"/>
              <a:t>ihrer</a:t>
            </a:r>
            <a:r>
              <a:rPr lang="en-US" altLang="de-DE" sz="2800" dirty="0" smtClean="0"/>
              <a:t> </a:t>
            </a:r>
            <a:r>
              <a:rPr lang="en-US" altLang="de-DE" sz="2800" dirty="0" err="1" smtClean="0"/>
              <a:t>physischen</a:t>
            </a:r>
            <a:r>
              <a:rPr lang="en-US" altLang="de-DE" sz="2800" dirty="0" smtClean="0"/>
              <a:t> und </a:t>
            </a:r>
            <a:r>
              <a:rPr lang="en-US" altLang="de-DE" sz="2800" dirty="0" err="1" smtClean="0"/>
              <a:t>sozialen</a:t>
            </a:r>
            <a:r>
              <a:rPr lang="en-US" altLang="de-DE" sz="2800" dirty="0" smtClean="0"/>
              <a:t> </a:t>
            </a:r>
            <a:r>
              <a:rPr lang="en-US" altLang="de-DE" sz="2800" dirty="0" err="1" smtClean="0"/>
              <a:t>Umgebung</a:t>
            </a:r>
            <a:r>
              <a:rPr lang="en-US" altLang="de-DE" sz="2800" dirty="0" smtClean="0"/>
              <a:t> inter-</a:t>
            </a:r>
            <a:r>
              <a:rPr lang="en-US" altLang="de-DE" sz="2800" dirty="0" err="1" smtClean="0"/>
              <a:t>agieren</a:t>
            </a:r>
            <a:r>
              <a:rPr lang="en-US" altLang="de-DE" sz="2800" dirty="0" smtClean="0"/>
              <a:t> und die </a:t>
            </a:r>
            <a:r>
              <a:rPr lang="en-US" altLang="de-DE" sz="2800" dirty="0" err="1" smtClean="0"/>
              <a:t>sich</a:t>
            </a:r>
            <a:r>
              <a:rPr lang="en-US" altLang="de-DE" sz="2800" dirty="0" smtClean="0"/>
              <a:t> auf die </a:t>
            </a:r>
            <a:r>
              <a:rPr lang="en-US" altLang="de-DE" sz="2800" dirty="0" err="1" smtClean="0"/>
              <a:t>Allokation</a:t>
            </a:r>
            <a:r>
              <a:rPr lang="en-US" altLang="de-DE" sz="2800" dirty="0" smtClean="0"/>
              <a:t> </a:t>
            </a:r>
            <a:r>
              <a:rPr lang="en-US" altLang="de-DE" sz="2800" dirty="0" err="1" smtClean="0"/>
              <a:t>knapper</a:t>
            </a:r>
            <a:r>
              <a:rPr lang="en-US" altLang="de-DE" sz="2800" dirty="0" smtClean="0"/>
              <a:t> </a:t>
            </a:r>
            <a:r>
              <a:rPr lang="en-US" altLang="de-DE" sz="2800" dirty="0" err="1" smtClean="0"/>
              <a:t>Ressourcen</a:t>
            </a:r>
            <a:r>
              <a:rPr lang="en-US" altLang="de-DE" sz="2800" dirty="0" smtClean="0"/>
              <a:t> auf </a:t>
            </a:r>
            <a:r>
              <a:rPr lang="en-US" altLang="de-DE" sz="2800" dirty="0" err="1" smtClean="0"/>
              <a:t>ihre</a:t>
            </a:r>
            <a:r>
              <a:rPr lang="en-US" altLang="de-DE" sz="2800" dirty="0" smtClean="0"/>
              <a:t> </a:t>
            </a:r>
            <a:r>
              <a:rPr lang="en-US" altLang="de-DE" sz="2800" dirty="0" err="1" smtClean="0"/>
              <a:t>unterschiedlichen</a:t>
            </a:r>
            <a:r>
              <a:rPr lang="en-US" altLang="de-DE" sz="2800" dirty="0" smtClean="0"/>
              <a:t> </a:t>
            </a:r>
            <a:r>
              <a:rPr lang="en-US" altLang="de-DE" sz="2800" dirty="0" err="1" smtClean="0"/>
              <a:t>Bedürfnisse</a:t>
            </a:r>
            <a:r>
              <a:rPr lang="en-US" altLang="de-DE" sz="2800" dirty="0" smtClean="0"/>
              <a:t> </a:t>
            </a:r>
            <a:r>
              <a:rPr lang="en-US" altLang="de-DE" sz="2800" dirty="0" err="1" smtClean="0"/>
              <a:t>beziehen</a:t>
            </a:r>
            <a:r>
              <a:rPr lang="en-US" altLang="de-DE" sz="2800" dirty="0" smtClean="0"/>
              <a:t>.”</a:t>
            </a:r>
            <a:r>
              <a:rPr lang="de-DE" altLang="de-DE" sz="2800" dirty="0" smtClean="0"/>
              <a:t> (Martin Rössler)</a:t>
            </a:r>
          </a:p>
          <a:p>
            <a:pPr marL="609600" indent="-609600" eaLnBrk="1" hangingPunct="1">
              <a:buFontTx/>
              <a:buNone/>
              <a:defRPr/>
            </a:pPr>
            <a:endParaRPr lang="de-DE" altLang="de-DE" sz="2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E8837F22-D157-4221-97E0-BB690DAB01F7}" type="slidenum">
              <a:rPr lang="de-DE" altLang="de-DE" sz="1400"/>
              <a:pPr eaLnBrk="1" fontAlgn="auto" hangingPunct="1">
                <a:spcAft>
                  <a:spcPts val="0"/>
                </a:spcAft>
                <a:defRPr/>
              </a:pPr>
              <a:t>9</a:t>
            </a:fld>
            <a:endParaRPr lang="de-DE" altLang="de-DE" sz="1400" dirty="0"/>
          </a:p>
        </p:txBody>
      </p:sp>
      <p:sp>
        <p:nvSpPr>
          <p:cNvPr id="9219" name="Rectangle 3"/>
          <p:cNvSpPr>
            <a:spLocks noGrp="1" noChangeArrowheads="1"/>
          </p:cNvSpPr>
          <p:nvPr>
            <p:ph idx="1"/>
          </p:nvPr>
        </p:nvSpPr>
        <p:spPr>
          <a:xfrm>
            <a:off x="539750" y="765175"/>
            <a:ext cx="8280400" cy="5688013"/>
          </a:xfrm>
        </p:spPr>
        <p:txBody>
          <a:bodyPr/>
          <a:lstStyle/>
          <a:p>
            <a:pPr marL="609600" indent="-609600" eaLnBrk="1" hangingPunct="1">
              <a:buFontTx/>
              <a:buNone/>
              <a:defRPr/>
            </a:pPr>
            <a:r>
              <a:rPr lang="de-DE" altLang="de-DE" sz="2800" dirty="0" smtClean="0"/>
              <a:t>Produktion</a:t>
            </a:r>
          </a:p>
          <a:p>
            <a:pPr marL="609600" indent="-609600" eaLnBrk="1" hangingPunct="1">
              <a:buFontTx/>
              <a:buNone/>
              <a:defRPr/>
            </a:pPr>
            <a:endParaRPr lang="de-DE" altLang="de-DE" sz="2800" dirty="0" smtClean="0"/>
          </a:p>
          <a:p>
            <a:pPr eaLnBrk="1" hangingPunct="1">
              <a:defRPr/>
            </a:pPr>
            <a:r>
              <a:rPr lang="en-US" altLang="de-DE" sz="2800" dirty="0" smtClean="0"/>
              <a:t>“Die </a:t>
            </a:r>
            <a:r>
              <a:rPr lang="en-US" altLang="de-DE" sz="2800" dirty="0" err="1" smtClean="0"/>
              <a:t>Produktion</a:t>
            </a:r>
            <a:r>
              <a:rPr lang="en-US" altLang="de-DE" sz="2800" dirty="0" smtClean="0"/>
              <a:t> </a:t>
            </a:r>
            <a:r>
              <a:rPr lang="en-US" altLang="de-DE" sz="2800" dirty="0" err="1" smtClean="0"/>
              <a:t>ist</a:t>
            </a:r>
            <a:r>
              <a:rPr lang="en-US" altLang="de-DE" sz="2800" dirty="0" smtClean="0"/>
              <a:t> </a:t>
            </a:r>
            <a:r>
              <a:rPr lang="en-US" altLang="de-DE" sz="2800" dirty="0" err="1" smtClean="0"/>
              <a:t>derjenige</a:t>
            </a:r>
            <a:r>
              <a:rPr lang="en-US" altLang="de-DE" sz="2800" dirty="0" smtClean="0"/>
              <a:t> </a:t>
            </a:r>
            <a:r>
              <a:rPr lang="en-US" altLang="de-DE" sz="2800" dirty="0" err="1" smtClean="0"/>
              <a:t>Aspekt</a:t>
            </a:r>
            <a:r>
              <a:rPr lang="en-US" altLang="de-DE" sz="2800" dirty="0" smtClean="0"/>
              <a:t> </a:t>
            </a:r>
            <a:r>
              <a:rPr lang="en-US" altLang="de-DE" sz="2800" dirty="0" err="1" smtClean="0"/>
              <a:t>menschlicher</a:t>
            </a:r>
            <a:r>
              <a:rPr lang="en-US" altLang="de-DE" sz="2800" dirty="0" smtClean="0"/>
              <a:t> </a:t>
            </a:r>
            <a:r>
              <a:rPr lang="en-US" altLang="de-DE" sz="2800" dirty="0" err="1" smtClean="0"/>
              <a:t>Aktivitäten</a:t>
            </a:r>
            <a:r>
              <a:rPr lang="en-US" altLang="de-DE" sz="2800" dirty="0" smtClean="0"/>
              <a:t>, in </a:t>
            </a:r>
            <a:r>
              <a:rPr lang="en-US" altLang="de-DE" sz="2800" dirty="0" err="1" smtClean="0"/>
              <a:t>dem</a:t>
            </a:r>
            <a:r>
              <a:rPr lang="en-US" altLang="de-DE" sz="2800" dirty="0" smtClean="0"/>
              <a:t> die </a:t>
            </a:r>
            <a:r>
              <a:rPr lang="en-US" altLang="de-DE" sz="2800" dirty="0" err="1" smtClean="0"/>
              <a:t>wirtschaftlichen</a:t>
            </a:r>
            <a:r>
              <a:rPr lang="en-US" altLang="de-DE" sz="2800" dirty="0" smtClean="0"/>
              <a:t> </a:t>
            </a:r>
            <a:r>
              <a:rPr lang="en-US" altLang="de-DE" sz="2800" dirty="0" err="1" smtClean="0"/>
              <a:t>Werte</a:t>
            </a:r>
            <a:r>
              <a:rPr lang="en-US" altLang="de-DE" sz="2800" dirty="0" smtClean="0"/>
              <a:t> </a:t>
            </a:r>
            <a:r>
              <a:rPr lang="en-US" altLang="de-DE" sz="2800" dirty="0" err="1" smtClean="0"/>
              <a:t>durch</a:t>
            </a:r>
            <a:r>
              <a:rPr lang="en-US" altLang="de-DE" sz="2800" dirty="0" smtClean="0"/>
              <a:t> </a:t>
            </a:r>
            <a:r>
              <a:rPr lang="en-US" altLang="de-DE" sz="2800" dirty="0" err="1" smtClean="0"/>
              <a:t>Arbeit</a:t>
            </a:r>
            <a:r>
              <a:rPr lang="en-US" altLang="de-DE" sz="2800" dirty="0" smtClean="0"/>
              <a:t> </a:t>
            </a:r>
            <a:r>
              <a:rPr lang="en-US" altLang="de-DE" sz="2800" dirty="0" err="1" smtClean="0"/>
              <a:t>hervorgebracht</a:t>
            </a:r>
            <a:r>
              <a:rPr lang="en-US" altLang="de-DE" sz="2800" dirty="0" smtClean="0"/>
              <a:t> </a:t>
            </a:r>
            <a:r>
              <a:rPr lang="en-US" altLang="de-DE" sz="2800" dirty="0" err="1" smtClean="0"/>
              <a:t>werden</a:t>
            </a:r>
            <a:r>
              <a:rPr lang="de-DE" altLang="de-DE" sz="2800" dirty="0" smtClean="0"/>
              <a:t>.“ (Jürgen Jensen)</a:t>
            </a:r>
          </a:p>
          <a:p>
            <a:pPr eaLnBrk="1" hangingPunct="1">
              <a:defRPr/>
            </a:pPr>
            <a:r>
              <a:rPr lang="de-DE" altLang="de-DE" sz="2800" dirty="0" smtClean="0"/>
              <a:t>Produktionsfaktoren</a:t>
            </a:r>
          </a:p>
          <a:p>
            <a:pPr lvl="1" eaLnBrk="1" hangingPunct="1">
              <a:defRPr/>
            </a:pPr>
            <a:r>
              <a:rPr lang="de-DE" altLang="de-DE" sz="2800" dirty="0" smtClean="0"/>
              <a:t>natürliche Ressourcen</a:t>
            </a:r>
          </a:p>
          <a:p>
            <a:pPr lvl="1" eaLnBrk="1" hangingPunct="1">
              <a:defRPr/>
            </a:pPr>
            <a:r>
              <a:rPr lang="de-DE" altLang="de-DE" sz="2800" dirty="0" smtClean="0"/>
              <a:t>Arbeitskraft und Kenntnisse von Menschen</a:t>
            </a:r>
          </a:p>
          <a:p>
            <a:pPr lvl="1" eaLnBrk="1" hangingPunct="1">
              <a:defRPr/>
            </a:pPr>
            <a:r>
              <a:rPr lang="de-DE" altLang="de-DE" sz="2800" dirty="0" smtClean="0"/>
              <a:t>Produktionsmittel (technische Hilfsmittel)</a:t>
            </a:r>
          </a:p>
          <a:p>
            <a:pPr marL="609600" indent="-609600" eaLnBrk="1" hangingPunct="1">
              <a:buFontTx/>
              <a:buNone/>
              <a:defRPr/>
            </a:pPr>
            <a:endParaRPr lang="de-DE" altLang="de-DE"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2D006822-9028-43AB-8230-D8AC8B4DDDE6}" type="slidenum">
              <a:rPr lang="de-DE" altLang="de-DE" sz="1400"/>
              <a:pPr eaLnBrk="1" fontAlgn="auto" hangingPunct="1">
                <a:spcAft>
                  <a:spcPts val="0"/>
                </a:spcAft>
                <a:defRPr/>
              </a:pPr>
              <a:t>10</a:t>
            </a:fld>
            <a:endParaRPr lang="de-DE" altLang="de-DE" sz="1400" dirty="0"/>
          </a:p>
        </p:txBody>
      </p:sp>
      <p:sp>
        <p:nvSpPr>
          <p:cNvPr id="10243" name="Rectangle 3"/>
          <p:cNvSpPr>
            <a:spLocks noGrp="1" noChangeArrowheads="1"/>
          </p:cNvSpPr>
          <p:nvPr>
            <p:ph idx="1"/>
          </p:nvPr>
        </p:nvSpPr>
        <p:spPr>
          <a:xfrm>
            <a:off x="539750" y="765175"/>
            <a:ext cx="8280400" cy="5327650"/>
          </a:xfrm>
        </p:spPr>
        <p:txBody>
          <a:bodyPr/>
          <a:lstStyle/>
          <a:p>
            <a:pPr marL="609600" indent="-609600" eaLnBrk="1" hangingPunct="1">
              <a:buFontTx/>
              <a:buNone/>
            </a:pPr>
            <a:r>
              <a:rPr lang="de-DE" altLang="de-DE" sz="2800" smtClean="0"/>
              <a:t>Distribution</a:t>
            </a:r>
          </a:p>
          <a:p>
            <a:pPr marL="609600" indent="-609600" eaLnBrk="1" hangingPunct="1"/>
            <a:r>
              <a:rPr lang="de-DE" altLang="de-DE" sz="2800" smtClean="0"/>
              <a:t>Versorgung der Menschen durch Güter und Dienstleistungen</a:t>
            </a:r>
          </a:p>
          <a:p>
            <a:pPr marL="609600" indent="-609600" eaLnBrk="1" hangingPunct="1">
              <a:buFont typeface="Wingdings 2" pitchFamily="18" charset="2"/>
              <a:buNone/>
            </a:pPr>
            <a:r>
              <a:rPr lang="de-DE" altLang="de-DE" sz="2800" smtClean="0"/>
              <a:t>Tausch</a:t>
            </a:r>
          </a:p>
          <a:p>
            <a:pPr marL="850900" lvl="1" indent="-457200" eaLnBrk="1" hangingPunct="1">
              <a:buFont typeface="Calibri" pitchFamily="34" charset="0"/>
              <a:buAutoNum type="arabicPeriod"/>
            </a:pPr>
            <a:r>
              <a:rPr lang="de-DE" altLang="de-DE" sz="2800" smtClean="0"/>
              <a:t>Reziprozität</a:t>
            </a:r>
          </a:p>
          <a:p>
            <a:pPr marL="1123950" lvl="2" indent="-457200" eaLnBrk="1" hangingPunct="1">
              <a:buFont typeface="Calibri" pitchFamily="34" charset="0"/>
              <a:buAutoNum type="alphaLcPeriod"/>
            </a:pPr>
            <a:r>
              <a:rPr lang="de-DE" altLang="de-DE" sz="2500" smtClean="0"/>
              <a:t>Generalisierte Reziprozität</a:t>
            </a:r>
          </a:p>
          <a:p>
            <a:pPr marL="1123950" lvl="2" indent="-457200" eaLnBrk="1" hangingPunct="1">
              <a:buFont typeface="Calibri" pitchFamily="34" charset="0"/>
              <a:buAutoNum type="alphaLcPeriod"/>
            </a:pPr>
            <a:r>
              <a:rPr lang="de-DE" altLang="de-DE" sz="2500" smtClean="0"/>
              <a:t>Ausgeglichene Reziprozität</a:t>
            </a:r>
          </a:p>
          <a:p>
            <a:pPr marL="1123950" lvl="2" indent="-457200" eaLnBrk="1" hangingPunct="1">
              <a:buFont typeface="Calibri" pitchFamily="34" charset="0"/>
              <a:buAutoNum type="alphaLcPeriod"/>
            </a:pPr>
            <a:r>
              <a:rPr lang="de-DE" altLang="de-DE" sz="2500" smtClean="0"/>
              <a:t>Negative Reziprozität</a:t>
            </a:r>
          </a:p>
          <a:p>
            <a:pPr marL="850900" lvl="1" indent="-457200" eaLnBrk="1" hangingPunct="1">
              <a:buFont typeface="Calibri" pitchFamily="34" charset="0"/>
              <a:buAutoNum type="arabicPeriod"/>
            </a:pPr>
            <a:r>
              <a:rPr lang="de-DE" altLang="de-DE" sz="2800" smtClean="0"/>
              <a:t>Redistribution</a:t>
            </a:r>
          </a:p>
          <a:p>
            <a:pPr marL="850900" lvl="1" indent="-457200" eaLnBrk="1" hangingPunct="1">
              <a:buFont typeface="Calibri" pitchFamily="34" charset="0"/>
              <a:buAutoNum type="arabicPeriod"/>
            </a:pPr>
            <a:r>
              <a:rPr lang="de-DE" altLang="de-DE" sz="2800" smtClean="0"/>
              <a:t>Marktaustausch</a:t>
            </a:r>
          </a:p>
          <a:p>
            <a:pPr marL="609600" indent="-609600" eaLnBrk="1" hangingPunct="1">
              <a:buFont typeface="Wingdings 2" pitchFamily="18" charset="2"/>
              <a:buNone/>
            </a:pPr>
            <a:endParaRPr lang="de-DE" altLang="de-DE" sz="2800" smtClean="0"/>
          </a:p>
          <a:p>
            <a:pPr marL="609600" indent="-609600" eaLnBrk="1" hangingPunct="1">
              <a:buFontTx/>
              <a:buNone/>
            </a:pPr>
            <a:endParaRPr lang="de-DE" altLang="de-DE" sz="28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AC18AD94-931A-4B2C-AA52-BBEEA4185D2B}" type="slidenum">
              <a:rPr lang="de-DE" altLang="de-DE" sz="1400"/>
              <a:pPr eaLnBrk="1" fontAlgn="auto" hangingPunct="1">
                <a:spcAft>
                  <a:spcPts val="0"/>
                </a:spcAft>
                <a:defRPr/>
              </a:pPr>
              <a:t>11</a:t>
            </a:fld>
            <a:endParaRPr lang="de-DE" altLang="de-DE" sz="1400" dirty="0"/>
          </a:p>
        </p:txBody>
      </p:sp>
      <p:sp>
        <p:nvSpPr>
          <p:cNvPr id="35842" name="Rectangle 3"/>
          <p:cNvSpPr>
            <a:spLocks noGrp="1" noChangeArrowheads="1"/>
          </p:cNvSpPr>
          <p:nvPr>
            <p:ph idx="1"/>
          </p:nvPr>
        </p:nvSpPr>
        <p:spPr>
          <a:xfrm>
            <a:off x="539750" y="765175"/>
            <a:ext cx="8280400" cy="5327650"/>
          </a:xfrm>
        </p:spPr>
        <p:txBody>
          <a:bodyPr/>
          <a:lstStyle/>
          <a:p>
            <a:pPr marL="609600" indent="-609600" eaLnBrk="1" hangingPunct="1">
              <a:buFontTx/>
              <a:buNone/>
            </a:pPr>
            <a:r>
              <a:rPr lang="de-DE" altLang="de-DE" sz="2800" smtClean="0"/>
              <a:t>Ausgeglichene Reziprozität</a:t>
            </a:r>
            <a:r>
              <a:rPr lang="de-DE" altLang="de-DE" sz="3600" smtClean="0"/>
              <a:t/>
            </a:r>
            <a:br>
              <a:rPr lang="de-DE" altLang="de-DE" sz="3600" smtClean="0"/>
            </a:br>
            <a:endParaRPr lang="de-DE" altLang="de-DE" sz="2800" smtClean="0"/>
          </a:p>
        </p:txBody>
      </p:sp>
      <p:graphicFrame>
        <p:nvGraphicFramePr>
          <p:cNvPr id="2" name="Diagramm 1"/>
          <p:cNvGraphicFramePr/>
          <p:nvPr/>
        </p:nvGraphicFramePr>
        <p:xfrm>
          <a:off x="431800" y="1585913"/>
          <a:ext cx="8208963" cy="4464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A4CECC38-2445-4096-A01F-04AA9283EF8C}" type="slidenum">
              <a:rPr lang="de-DE" altLang="de-DE" sz="1400"/>
              <a:pPr eaLnBrk="1" fontAlgn="auto" hangingPunct="1">
                <a:spcAft>
                  <a:spcPts val="0"/>
                </a:spcAft>
                <a:defRPr/>
              </a:pPr>
              <a:t>12</a:t>
            </a:fld>
            <a:endParaRPr lang="de-DE" altLang="de-DE" sz="1400" dirty="0"/>
          </a:p>
        </p:txBody>
      </p:sp>
      <p:sp>
        <p:nvSpPr>
          <p:cNvPr id="37890" name="Rectangle 3"/>
          <p:cNvSpPr>
            <a:spLocks noGrp="1" noChangeArrowheads="1"/>
          </p:cNvSpPr>
          <p:nvPr>
            <p:ph idx="1"/>
          </p:nvPr>
        </p:nvSpPr>
        <p:spPr>
          <a:xfrm>
            <a:off x="539750" y="765175"/>
            <a:ext cx="8280400" cy="5327650"/>
          </a:xfrm>
        </p:spPr>
        <p:txBody>
          <a:bodyPr/>
          <a:lstStyle/>
          <a:p>
            <a:pPr marL="609600" indent="-609600" eaLnBrk="1" hangingPunct="1">
              <a:buFontTx/>
              <a:buNone/>
            </a:pPr>
            <a:r>
              <a:rPr lang="de-DE" altLang="de-DE" sz="2800" smtClean="0"/>
              <a:t>Generalisierte Reziprozität</a:t>
            </a:r>
          </a:p>
          <a:p>
            <a:pPr marL="609600" indent="-609600" eaLnBrk="1" hangingPunct="1">
              <a:buFontTx/>
              <a:buNone/>
            </a:pPr>
            <a:endParaRPr lang="de-DE" altLang="de-DE" sz="2800" smtClean="0"/>
          </a:p>
        </p:txBody>
      </p:sp>
      <p:graphicFrame>
        <p:nvGraphicFramePr>
          <p:cNvPr id="2" name="Diagramm 1"/>
          <p:cNvGraphicFramePr/>
          <p:nvPr/>
        </p:nvGraphicFramePr>
        <p:xfrm>
          <a:off x="431800" y="1585913"/>
          <a:ext cx="8208963" cy="4464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1ED31119-945B-4907-852E-BD4E3889674A}" type="slidenum">
              <a:rPr lang="de-DE" altLang="de-DE" sz="1400"/>
              <a:pPr eaLnBrk="1" fontAlgn="auto" hangingPunct="1">
                <a:spcAft>
                  <a:spcPts val="0"/>
                </a:spcAft>
                <a:defRPr/>
              </a:pPr>
              <a:t>13</a:t>
            </a:fld>
            <a:endParaRPr lang="de-DE" altLang="de-DE" sz="1400" dirty="0"/>
          </a:p>
        </p:txBody>
      </p:sp>
      <p:sp>
        <p:nvSpPr>
          <p:cNvPr id="39938" name="Rectangle 3"/>
          <p:cNvSpPr>
            <a:spLocks noGrp="1" noChangeArrowheads="1"/>
          </p:cNvSpPr>
          <p:nvPr>
            <p:ph idx="1"/>
          </p:nvPr>
        </p:nvSpPr>
        <p:spPr>
          <a:xfrm>
            <a:off x="539750" y="765175"/>
            <a:ext cx="8280400" cy="5327650"/>
          </a:xfrm>
        </p:spPr>
        <p:txBody>
          <a:bodyPr/>
          <a:lstStyle/>
          <a:p>
            <a:pPr marL="609600" indent="-609600" eaLnBrk="1" hangingPunct="1">
              <a:buFontTx/>
              <a:buNone/>
            </a:pPr>
            <a:r>
              <a:rPr lang="de-DE" altLang="de-DE" sz="2800" smtClean="0"/>
              <a:t>Negative Reziprozität</a:t>
            </a:r>
          </a:p>
          <a:p>
            <a:pPr marL="609600" indent="-609600" eaLnBrk="1" hangingPunct="1">
              <a:buFontTx/>
              <a:buNone/>
            </a:pPr>
            <a:endParaRPr lang="de-DE" altLang="de-DE" sz="2800" smtClean="0"/>
          </a:p>
        </p:txBody>
      </p:sp>
      <p:sp>
        <p:nvSpPr>
          <p:cNvPr id="7" name="Gebogener Pfeil 6"/>
          <p:cNvSpPr/>
          <p:nvPr/>
        </p:nvSpPr>
        <p:spPr>
          <a:xfrm>
            <a:off x="2411413" y="1773238"/>
            <a:ext cx="3816350" cy="2879725"/>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39940" name="Textfeld 7"/>
          <p:cNvSpPr txBox="1">
            <a:spLocks noChangeArrowheads="1"/>
          </p:cNvSpPr>
          <p:nvPr/>
        </p:nvSpPr>
        <p:spPr bwMode="auto">
          <a:xfrm>
            <a:off x="1258888" y="4292600"/>
            <a:ext cx="6769100" cy="646113"/>
          </a:xfrm>
          <a:prstGeom prst="rect">
            <a:avLst/>
          </a:prstGeom>
          <a:noFill/>
          <a:ln w="9525">
            <a:noFill/>
            <a:miter lim="800000"/>
            <a:headEnd/>
            <a:tailEnd/>
          </a:ln>
        </p:spPr>
        <p:txBody>
          <a:bodyPr>
            <a:spAutoFit/>
          </a:bodyPr>
          <a:lstStyle/>
          <a:p>
            <a:r>
              <a:rPr lang="de-DE" altLang="de-DE"/>
              <a:t>Student A klaut ein		Student A stellt das Buch</a:t>
            </a:r>
          </a:p>
          <a:p>
            <a:r>
              <a:rPr lang="de-DE" altLang="de-DE"/>
              <a:t>Buch aus der Bibliothek		in die eigene Bibliothek</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F981D96D-D537-4C4E-93B5-04F420A08C53}" type="slidenum">
              <a:rPr lang="de-DE" altLang="de-DE" sz="1400"/>
              <a:pPr eaLnBrk="1" fontAlgn="auto" hangingPunct="1">
                <a:spcAft>
                  <a:spcPts val="0"/>
                </a:spcAft>
                <a:defRPr/>
              </a:pPr>
              <a:t>14</a:t>
            </a:fld>
            <a:endParaRPr lang="de-DE" altLang="de-DE" sz="1400" dirty="0"/>
          </a:p>
        </p:txBody>
      </p:sp>
      <p:sp>
        <p:nvSpPr>
          <p:cNvPr id="41986" name="Rectangle 3"/>
          <p:cNvSpPr>
            <a:spLocks noGrp="1" noChangeArrowheads="1"/>
          </p:cNvSpPr>
          <p:nvPr>
            <p:ph idx="1"/>
          </p:nvPr>
        </p:nvSpPr>
        <p:spPr>
          <a:xfrm>
            <a:off x="539750" y="765175"/>
            <a:ext cx="8280400" cy="5327650"/>
          </a:xfrm>
        </p:spPr>
        <p:txBody>
          <a:bodyPr/>
          <a:lstStyle/>
          <a:p>
            <a:pPr marL="609600" indent="-609600" eaLnBrk="1" hangingPunct="1">
              <a:buFontTx/>
              <a:buNone/>
            </a:pPr>
            <a:r>
              <a:rPr lang="de-DE" altLang="de-DE" sz="2800" smtClean="0"/>
              <a:t>Redistribution</a:t>
            </a:r>
          </a:p>
          <a:p>
            <a:pPr marL="609600" indent="-609600" eaLnBrk="1" hangingPunct="1">
              <a:buFontTx/>
              <a:buNone/>
            </a:pPr>
            <a:endParaRPr lang="de-DE" altLang="de-DE" sz="2800" smtClean="0"/>
          </a:p>
        </p:txBody>
      </p:sp>
      <p:graphicFrame>
        <p:nvGraphicFramePr>
          <p:cNvPr id="3" name="Diagramm 2"/>
          <p:cNvGraphicFramePr/>
          <p:nvPr/>
        </p:nvGraphicFramePr>
        <p:xfrm>
          <a:off x="683568" y="1268760"/>
          <a:ext cx="7992888"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5D7DDC99-85BD-4D4C-B590-58BA08488424}" type="slidenum">
              <a:rPr lang="de-DE" altLang="de-DE" sz="1400"/>
              <a:pPr eaLnBrk="1" fontAlgn="auto" hangingPunct="1">
                <a:spcAft>
                  <a:spcPts val="0"/>
                </a:spcAft>
                <a:defRPr/>
              </a:pPr>
              <a:t>15</a:t>
            </a:fld>
            <a:endParaRPr lang="de-DE" altLang="de-DE" sz="1400" dirty="0"/>
          </a:p>
        </p:txBody>
      </p:sp>
      <p:sp>
        <p:nvSpPr>
          <p:cNvPr id="16387" name="Rectangle 3"/>
          <p:cNvSpPr>
            <a:spLocks noGrp="1" noChangeArrowheads="1"/>
          </p:cNvSpPr>
          <p:nvPr>
            <p:ph idx="1"/>
          </p:nvPr>
        </p:nvSpPr>
        <p:spPr>
          <a:xfrm>
            <a:off x="539750" y="765175"/>
            <a:ext cx="8280400" cy="5327650"/>
          </a:xfrm>
        </p:spPr>
        <p:txBody>
          <a:bodyPr/>
          <a:lstStyle/>
          <a:p>
            <a:pPr marL="609600" indent="-609600" eaLnBrk="1" hangingPunct="1">
              <a:buFontTx/>
              <a:buNone/>
              <a:defRPr/>
            </a:pPr>
            <a:r>
              <a:rPr lang="de-DE" altLang="de-DE" sz="3200" dirty="0" smtClean="0"/>
              <a:t>Marktaustausch</a:t>
            </a:r>
          </a:p>
          <a:p>
            <a:pPr eaLnBrk="1" hangingPunct="1">
              <a:defRPr/>
            </a:pPr>
            <a:r>
              <a:rPr lang="de-DE" altLang="de-DE" sz="2800" dirty="0" smtClean="0"/>
              <a:t>Rechtlich gleichberechtigte Partner tauschen als äquivalent angesehene Güter und/oder Dienst-leistungen.</a:t>
            </a:r>
          </a:p>
          <a:p>
            <a:pPr marL="609600" indent="-609600" eaLnBrk="1" hangingPunct="1">
              <a:buFontTx/>
              <a:buNone/>
              <a:defRPr/>
            </a:pPr>
            <a:endParaRPr lang="de-DE" altLang="de-DE" sz="2800" dirty="0"/>
          </a:p>
          <a:p>
            <a:pPr marL="609600" indent="-609600" eaLnBrk="1" hangingPunct="1">
              <a:buFontTx/>
              <a:buNone/>
              <a:defRPr/>
            </a:pPr>
            <a:r>
              <a:rPr lang="de-DE" altLang="de-DE" sz="2800" dirty="0" smtClean="0"/>
              <a:t>Tauschliteratur</a:t>
            </a:r>
          </a:p>
          <a:p>
            <a:pPr eaLnBrk="1" hangingPunct="1">
              <a:defRPr/>
            </a:pPr>
            <a:r>
              <a:rPr lang="en-US" altLang="de-DE" sz="2800" dirty="0" smtClean="0"/>
              <a:t>Marcel </a:t>
            </a:r>
            <a:r>
              <a:rPr lang="en-US" altLang="de-DE" sz="2800" dirty="0" err="1" smtClean="0"/>
              <a:t>Mauss</a:t>
            </a:r>
            <a:r>
              <a:rPr lang="en-US" altLang="de-DE" sz="2800" dirty="0" smtClean="0"/>
              <a:t>: Die Gabe. Form und </a:t>
            </a:r>
            <a:r>
              <a:rPr lang="en-US" altLang="de-DE" sz="2800" dirty="0" err="1" smtClean="0"/>
              <a:t>Funktion</a:t>
            </a:r>
            <a:r>
              <a:rPr lang="en-US" altLang="de-DE" sz="2800" dirty="0" smtClean="0"/>
              <a:t> des </a:t>
            </a:r>
            <a:r>
              <a:rPr lang="en-US" altLang="de-DE" sz="2800" dirty="0" err="1" smtClean="0"/>
              <a:t>Austauschs</a:t>
            </a:r>
            <a:r>
              <a:rPr lang="en-US" altLang="de-DE" sz="2800" dirty="0" smtClean="0"/>
              <a:t> in </a:t>
            </a:r>
            <a:r>
              <a:rPr lang="en-US" altLang="de-DE" sz="2800" dirty="0" err="1" smtClean="0"/>
              <a:t>archaischen</a:t>
            </a:r>
            <a:r>
              <a:rPr lang="en-US" altLang="de-DE" sz="2800" dirty="0" smtClean="0"/>
              <a:t> </a:t>
            </a:r>
            <a:r>
              <a:rPr lang="en-US" altLang="de-DE" sz="2800" dirty="0" err="1" smtClean="0"/>
              <a:t>Gesellschaften</a:t>
            </a:r>
            <a:r>
              <a:rPr lang="en-US" altLang="de-DE" sz="2800" dirty="0" smtClean="0"/>
              <a:t>. Frankfurt am Main 1984 (</a:t>
            </a:r>
            <a:r>
              <a:rPr lang="en-US" altLang="de-DE" sz="2800" baseline="30000" dirty="0" smtClean="0"/>
              <a:t>1</a:t>
            </a:r>
            <a:r>
              <a:rPr lang="en-US" altLang="de-DE" sz="2800" dirty="0" smtClean="0"/>
              <a:t>1950).</a:t>
            </a:r>
          </a:p>
          <a:p>
            <a:pPr eaLnBrk="1" hangingPunct="1">
              <a:defRPr/>
            </a:pPr>
            <a:r>
              <a:rPr lang="de-DE" altLang="de-DE" sz="2800" dirty="0" smtClean="0"/>
              <a:t>Helmuth </a:t>
            </a:r>
            <a:r>
              <a:rPr lang="de-DE" altLang="de-DE" sz="2800" dirty="0" err="1" smtClean="0"/>
              <a:t>Berking</a:t>
            </a:r>
            <a:r>
              <a:rPr lang="de-DE" altLang="de-DE" sz="2800" dirty="0" smtClean="0"/>
              <a:t>: Schenken. Zur Anthropologie des Gebens. Frankfurt/Main 1995</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DC3B72D5-85BC-4BF2-8258-2AB1F8EB03C8}" type="slidenum">
              <a:rPr lang="de-DE" altLang="de-DE" sz="1400"/>
              <a:pPr eaLnBrk="1" fontAlgn="auto" hangingPunct="1">
                <a:spcAft>
                  <a:spcPts val="0"/>
                </a:spcAft>
                <a:defRPr/>
              </a:pPr>
              <a:t>16</a:t>
            </a:fld>
            <a:endParaRPr lang="de-DE" altLang="de-DE" sz="1400" dirty="0"/>
          </a:p>
        </p:txBody>
      </p:sp>
      <p:sp>
        <p:nvSpPr>
          <p:cNvPr id="16387" name="Rectangle 3"/>
          <p:cNvSpPr>
            <a:spLocks noGrp="1" noChangeArrowheads="1"/>
          </p:cNvSpPr>
          <p:nvPr>
            <p:ph idx="1"/>
          </p:nvPr>
        </p:nvSpPr>
        <p:spPr>
          <a:xfrm>
            <a:off x="539750" y="765175"/>
            <a:ext cx="8280400" cy="5327650"/>
          </a:xfrm>
        </p:spPr>
        <p:txBody>
          <a:bodyPr/>
          <a:lstStyle/>
          <a:p>
            <a:pPr marL="609600" indent="-609600" eaLnBrk="1" hangingPunct="1">
              <a:buFontTx/>
              <a:buNone/>
              <a:defRPr/>
            </a:pPr>
            <a:r>
              <a:rPr lang="en-US" altLang="de-DE" sz="2800" dirty="0" smtClean="0"/>
              <a:t>Marcel </a:t>
            </a:r>
            <a:r>
              <a:rPr lang="en-US" altLang="de-DE" sz="2800" dirty="0" err="1" smtClean="0"/>
              <a:t>Mauss</a:t>
            </a:r>
            <a:r>
              <a:rPr lang="en-US" altLang="de-DE" sz="2800" dirty="0" smtClean="0"/>
              <a:t>: Die Gabe (</a:t>
            </a:r>
            <a:r>
              <a:rPr lang="en-US" altLang="de-DE" sz="2800" dirty="0" err="1" smtClean="0"/>
              <a:t>Essai</a:t>
            </a:r>
            <a:r>
              <a:rPr lang="en-US" altLang="de-DE" sz="2800" dirty="0" smtClean="0"/>
              <a:t> </a:t>
            </a:r>
            <a:r>
              <a:rPr lang="en-US" altLang="de-DE" sz="2800" dirty="0" err="1" smtClean="0"/>
              <a:t>sur</a:t>
            </a:r>
            <a:r>
              <a:rPr lang="en-US" altLang="de-DE" sz="2800" dirty="0" smtClean="0"/>
              <a:t> le don)</a:t>
            </a:r>
          </a:p>
          <a:p>
            <a:pPr eaLnBrk="1" hangingPunct="1">
              <a:defRPr/>
            </a:pPr>
            <a:r>
              <a:rPr lang="de-DE" altLang="de-DE" sz="2800" dirty="0" smtClean="0"/>
              <a:t>Gabentausch</a:t>
            </a:r>
          </a:p>
          <a:p>
            <a:pPr eaLnBrk="1" hangingPunct="1">
              <a:defRPr/>
            </a:pPr>
            <a:r>
              <a:rPr lang="de-DE" altLang="de-DE" sz="2800" dirty="0" smtClean="0"/>
              <a:t>„</a:t>
            </a:r>
            <a:r>
              <a:rPr lang="de-DE" altLang="de-DE" sz="2800" dirty="0" err="1" smtClean="0"/>
              <a:t>fait</a:t>
            </a:r>
            <a:r>
              <a:rPr lang="de-DE" altLang="de-DE" sz="2800" dirty="0" smtClean="0"/>
              <a:t> </a:t>
            </a:r>
            <a:r>
              <a:rPr lang="de-DE" altLang="de-DE" sz="2800" dirty="0" err="1" smtClean="0"/>
              <a:t>social</a:t>
            </a:r>
            <a:r>
              <a:rPr lang="de-DE" altLang="de-DE" sz="2800" dirty="0" smtClean="0"/>
              <a:t> total“ – totale gesellschaftliche Tatsache</a:t>
            </a:r>
          </a:p>
          <a:p>
            <a:pPr eaLnBrk="1" hangingPunct="1">
              <a:buFontTx/>
              <a:buNone/>
              <a:defRPr/>
            </a:pPr>
            <a:r>
              <a:rPr lang="de-DE" altLang="de-DE" sz="2800" dirty="0" err="1" smtClean="0"/>
              <a:t>Mauss</a:t>
            </a:r>
            <a:r>
              <a:rPr lang="de-DE" altLang="de-DE" sz="2800" dirty="0" smtClean="0"/>
              <a:t> interessieren zwei Fragen:</a:t>
            </a:r>
          </a:p>
          <a:p>
            <a:pPr eaLnBrk="1" hangingPunct="1">
              <a:defRPr/>
            </a:pPr>
            <a:r>
              <a:rPr lang="de-DE" altLang="de-DE" sz="2800" dirty="0" smtClean="0"/>
              <a:t>„Welches ist der Grundsatz des Rechts und </a:t>
            </a:r>
            <a:r>
              <a:rPr lang="de-DE" altLang="de-DE" sz="2800" dirty="0" err="1" smtClean="0"/>
              <a:t>Interes-ses</a:t>
            </a:r>
            <a:r>
              <a:rPr lang="de-DE" altLang="de-DE" sz="2800" dirty="0" smtClean="0"/>
              <a:t>, der bewirkt, dass in den rückständigen oder </a:t>
            </a:r>
            <a:r>
              <a:rPr lang="de-DE" altLang="de-DE" sz="2800" dirty="0" err="1" smtClean="0"/>
              <a:t>ar-chaischen</a:t>
            </a:r>
            <a:r>
              <a:rPr lang="de-DE" altLang="de-DE" sz="2800" dirty="0" smtClean="0"/>
              <a:t> Gesellschaften das empfangene </a:t>
            </a:r>
            <a:r>
              <a:rPr lang="de-DE" altLang="de-DE" sz="2800" dirty="0" err="1" smtClean="0"/>
              <a:t>Ge</a:t>
            </a:r>
            <a:r>
              <a:rPr lang="de-DE" altLang="de-DE" sz="2800" dirty="0" smtClean="0"/>
              <a:t>-schenk zwangsläufig erwidert wird? </a:t>
            </a:r>
          </a:p>
          <a:p>
            <a:pPr eaLnBrk="1" hangingPunct="1">
              <a:defRPr/>
            </a:pPr>
            <a:r>
              <a:rPr lang="de-DE" altLang="de-DE" sz="2800" dirty="0" smtClean="0"/>
              <a:t>Was liegt in der gegebenen Sache für eine Kraft, die bewirkt, dass der Empfänger sie erwidert?“</a:t>
            </a:r>
          </a:p>
          <a:p>
            <a:pPr eaLnBrk="1" hangingPunct="1">
              <a:defRPr/>
            </a:pPr>
            <a:endParaRPr lang="de-DE" altLang="de-DE" sz="2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58551493-BE55-4165-961E-7C49DC249C3D}" type="slidenum">
              <a:rPr lang="de-DE" altLang="de-DE" sz="1400"/>
              <a:pPr eaLnBrk="1" fontAlgn="auto" hangingPunct="1">
                <a:spcAft>
                  <a:spcPts val="0"/>
                </a:spcAft>
                <a:defRPr/>
              </a:pPr>
              <a:t>17</a:t>
            </a:fld>
            <a:endParaRPr lang="de-DE" altLang="de-DE" sz="1400" dirty="0"/>
          </a:p>
        </p:txBody>
      </p:sp>
      <p:sp>
        <p:nvSpPr>
          <p:cNvPr id="18435" name="Rectangle 3"/>
          <p:cNvSpPr>
            <a:spLocks noGrp="1" noChangeArrowheads="1"/>
          </p:cNvSpPr>
          <p:nvPr>
            <p:ph idx="1"/>
          </p:nvPr>
        </p:nvSpPr>
        <p:spPr>
          <a:xfrm>
            <a:off x="539750" y="765175"/>
            <a:ext cx="8280400" cy="5327650"/>
          </a:xfrm>
        </p:spPr>
        <p:txBody>
          <a:bodyPr/>
          <a:lstStyle/>
          <a:p>
            <a:pPr eaLnBrk="1" hangingPunct="1">
              <a:buFontTx/>
              <a:buNone/>
              <a:defRPr/>
            </a:pPr>
            <a:r>
              <a:rPr lang="de-DE" altLang="de-DE" sz="2800" dirty="0" smtClean="0"/>
              <a:t>4 Kapitel</a:t>
            </a:r>
          </a:p>
          <a:p>
            <a:pPr eaLnBrk="1" hangingPunct="1">
              <a:buFontTx/>
              <a:buNone/>
              <a:defRPr/>
            </a:pPr>
            <a:endParaRPr lang="de-DE" altLang="de-DE" sz="2800" dirty="0" smtClean="0"/>
          </a:p>
          <a:p>
            <a:pPr eaLnBrk="1" hangingPunct="1">
              <a:buFontTx/>
              <a:buNone/>
              <a:defRPr/>
            </a:pPr>
            <a:r>
              <a:rPr lang="de-DE" altLang="de-DE" sz="2800" dirty="0" smtClean="0"/>
              <a:t>I. Die Gaben und die Verpflichtung, sie zu erwidern</a:t>
            </a:r>
          </a:p>
          <a:p>
            <a:pPr eaLnBrk="1" hangingPunct="1">
              <a:buFontTx/>
              <a:buNone/>
              <a:defRPr/>
            </a:pPr>
            <a:r>
              <a:rPr lang="de-DE" altLang="de-DE" sz="2800" dirty="0" smtClean="0"/>
              <a:t>II. Verbreitung dieses Systems. Freigiebigkeit, Ehre, Geld</a:t>
            </a:r>
          </a:p>
          <a:p>
            <a:pPr eaLnBrk="1" hangingPunct="1">
              <a:buFontTx/>
              <a:buNone/>
              <a:defRPr/>
            </a:pPr>
            <a:r>
              <a:rPr lang="de-DE" altLang="de-DE" sz="2800" dirty="0" smtClean="0"/>
              <a:t>III. Weiterleben dieser Prinzipien in den alten Rechts- und Wirtschafts-</a:t>
            </a:r>
          </a:p>
          <a:p>
            <a:pPr eaLnBrk="1" hangingPunct="1">
              <a:buFontTx/>
              <a:buNone/>
              <a:defRPr/>
            </a:pPr>
            <a:r>
              <a:rPr lang="de-DE" altLang="de-DE" sz="2800" dirty="0" err="1" smtClean="0"/>
              <a:t>ordnungen</a:t>
            </a:r>
            <a:endParaRPr lang="de-DE" altLang="de-DE" sz="2800" dirty="0" smtClean="0"/>
          </a:p>
          <a:p>
            <a:pPr eaLnBrk="1" hangingPunct="1">
              <a:buFontTx/>
              <a:buNone/>
              <a:defRPr/>
            </a:pPr>
            <a:r>
              <a:rPr lang="de-DE" altLang="de-DE" sz="2800" dirty="0" smtClean="0"/>
              <a:t>IV. </a:t>
            </a:r>
            <a:r>
              <a:rPr lang="de-DE" altLang="de-DE" sz="2800" dirty="0" err="1" smtClean="0"/>
              <a:t>Schlußfolgerungen</a:t>
            </a:r>
            <a:endParaRPr lang="de-DE" altLang="de-DE" sz="2800" dirty="0" smtClean="0"/>
          </a:p>
          <a:p>
            <a:pPr marL="609600" indent="-609600" eaLnBrk="1" hangingPunct="1">
              <a:buFontTx/>
              <a:buNone/>
              <a:defRPr/>
            </a:pPr>
            <a:endParaRPr lang="de-DE" altLang="de-DE" sz="28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53CF11DD-4B41-44B5-B65B-D622743D7D47}" type="slidenum">
              <a:rPr lang="de-DE" altLang="de-DE" sz="1400"/>
              <a:pPr eaLnBrk="1" fontAlgn="auto" hangingPunct="1">
                <a:spcAft>
                  <a:spcPts val="0"/>
                </a:spcAft>
                <a:defRPr/>
              </a:pPr>
              <a:t>18</a:t>
            </a:fld>
            <a:endParaRPr lang="de-DE" altLang="de-DE" sz="1400" dirty="0"/>
          </a:p>
        </p:txBody>
      </p:sp>
      <p:sp>
        <p:nvSpPr>
          <p:cNvPr id="19459" name="Rectangle 3"/>
          <p:cNvSpPr>
            <a:spLocks noGrp="1" noChangeArrowheads="1"/>
          </p:cNvSpPr>
          <p:nvPr>
            <p:ph idx="1"/>
          </p:nvPr>
        </p:nvSpPr>
        <p:spPr>
          <a:xfrm>
            <a:off x="539750" y="765175"/>
            <a:ext cx="8280400" cy="5688013"/>
          </a:xfrm>
        </p:spPr>
        <p:txBody>
          <a:bodyPr/>
          <a:lstStyle/>
          <a:p>
            <a:pPr marL="0" indent="0" eaLnBrk="1" hangingPunct="1">
              <a:buFont typeface="Wingdings 2" pitchFamily="18" charset="2"/>
              <a:buNone/>
              <a:defRPr/>
            </a:pPr>
            <a:r>
              <a:rPr lang="de-DE" altLang="de-DE" sz="2800" dirty="0" smtClean="0"/>
              <a:t>Erstes Kapitel</a:t>
            </a:r>
          </a:p>
          <a:p>
            <a:pPr eaLnBrk="1" hangingPunct="1">
              <a:defRPr/>
            </a:pPr>
            <a:r>
              <a:rPr lang="de-DE" altLang="de-DE" sz="2800" dirty="0" err="1" smtClean="0"/>
              <a:t>Potlatsch</a:t>
            </a:r>
            <a:r>
              <a:rPr lang="de-DE" altLang="de-DE" sz="2800" dirty="0"/>
              <a:t> (</a:t>
            </a:r>
            <a:r>
              <a:rPr lang="de-DE" altLang="de-DE" sz="2800" dirty="0" smtClean="0"/>
              <a:t>Nordamerika und Polynesien)</a:t>
            </a:r>
          </a:p>
          <a:p>
            <a:pPr eaLnBrk="1" hangingPunct="1">
              <a:defRPr/>
            </a:pPr>
            <a:r>
              <a:rPr lang="de-DE" altLang="de-DE" sz="2800" dirty="0" smtClean="0"/>
              <a:t>Form demonstrativen Konsums</a:t>
            </a:r>
          </a:p>
          <a:p>
            <a:pPr eaLnBrk="1" hangingPunct="1">
              <a:defRPr/>
            </a:pPr>
            <a:r>
              <a:rPr lang="de-DE" altLang="de-DE" sz="2800" dirty="0" smtClean="0"/>
              <a:t>Zwei Elemente des </a:t>
            </a:r>
            <a:r>
              <a:rPr lang="de-DE" altLang="de-DE" sz="2800" dirty="0" err="1" smtClean="0"/>
              <a:t>Potlatch</a:t>
            </a:r>
            <a:r>
              <a:rPr lang="de-DE" altLang="de-DE" sz="2800" dirty="0" smtClean="0"/>
              <a:t>:</a:t>
            </a:r>
          </a:p>
          <a:p>
            <a:pPr lvl="1" eaLnBrk="1" hangingPunct="1">
              <a:defRPr/>
            </a:pPr>
            <a:r>
              <a:rPr lang="de-DE" altLang="de-DE" dirty="0" smtClean="0"/>
              <a:t>Das Element der Ehre</a:t>
            </a:r>
          </a:p>
          <a:p>
            <a:pPr lvl="1" eaLnBrk="1" hangingPunct="1">
              <a:defRPr/>
            </a:pPr>
            <a:r>
              <a:rPr lang="de-DE" altLang="de-DE" dirty="0" smtClean="0"/>
              <a:t>Das Element der absoluten Verpflichtung, Gaben zu erwidern</a:t>
            </a:r>
          </a:p>
          <a:p>
            <a:pPr eaLnBrk="1" hangingPunct="1">
              <a:defRPr/>
            </a:pPr>
            <a:r>
              <a:rPr lang="de-DE" altLang="de-DE" sz="2800" dirty="0"/>
              <a:t>h</a:t>
            </a:r>
            <a:r>
              <a:rPr lang="de-DE" altLang="de-DE" sz="2800" dirty="0" smtClean="0"/>
              <a:t>au = Geist einer Sache (bei den Maori)</a:t>
            </a:r>
            <a:endParaRPr lang="de-DE" altLang="de-DE" sz="2800" dirty="0"/>
          </a:p>
          <a:p>
            <a:pPr marL="609600" indent="-609600" eaLnBrk="1" hangingPunct="1">
              <a:buFontTx/>
              <a:buNone/>
              <a:defRPr/>
            </a:pPr>
            <a:r>
              <a:rPr lang="de-DE" altLang="de-DE" sz="2800" dirty="0" smtClean="0"/>
              <a:t>Drei Momente des Tausches:</a:t>
            </a:r>
          </a:p>
          <a:p>
            <a:pPr marL="609600" indent="-609600" eaLnBrk="1" hangingPunct="1">
              <a:buFontTx/>
              <a:buAutoNum type="arabicPeriod"/>
              <a:defRPr/>
            </a:pPr>
            <a:r>
              <a:rPr lang="de-DE" altLang="de-DE" sz="2800" dirty="0" smtClean="0"/>
              <a:t>die Verpflichtung, Geschenke zu machen</a:t>
            </a:r>
          </a:p>
          <a:p>
            <a:pPr marL="609600" indent="-609600" eaLnBrk="1" hangingPunct="1">
              <a:buFontTx/>
              <a:buAutoNum type="arabicPeriod"/>
              <a:defRPr/>
            </a:pPr>
            <a:r>
              <a:rPr lang="de-DE" altLang="de-DE" sz="2800" dirty="0" smtClean="0"/>
              <a:t>die Verpflichtung, Geschenke anzunehmen und</a:t>
            </a:r>
          </a:p>
          <a:p>
            <a:pPr marL="609600" indent="-609600" eaLnBrk="1" hangingPunct="1">
              <a:buFontTx/>
              <a:buAutoNum type="arabicPeriod"/>
              <a:defRPr/>
            </a:pPr>
            <a:r>
              <a:rPr lang="de-DE" altLang="de-DE" sz="2800" dirty="0" smtClean="0"/>
              <a:t>die Verpflichtung, Geschenke zu erwidern</a:t>
            </a:r>
            <a:endParaRPr lang="de-DE" altLang="de-DE"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19</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0" indent="0" eaLnBrk="1" hangingPunct="1">
              <a:buNone/>
              <a:defRPr/>
            </a:pPr>
            <a:r>
              <a:rPr lang="de-DE" altLang="de-DE" sz="2800" dirty="0"/>
              <a:t>Zweites Kapitel: </a:t>
            </a:r>
            <a:endParaRPr lang="de-DE" altLang="de-DE" sz="2800" dirty="0" smtClean="0"/>
          </a:p>
          <a:p>
            <a:pPr eaLnBrk="1" hangingPunct="1">
              <a:defRPr/>
            </a:pPr>
            <a:r>
              <a:rPr lang="de-DE" altLang="de-DE" sz="2800" dirty="0" smtClean="0"/>
              <a:t>Gabentausch </a:t>
            </a:r>
            <a:r>
              <a:rPr lang="de-DE" altLang="de-DE" sz="2800" dirty="0"/>
              <a:t>als totale soziale </a:t>
            </a:r>
            <a:r>
              <a:rPr lang="de-DE" altLang="de-DE" sz="2800" dirty="0" smtClean="0"/>
              <a:t>Tatsache</a:t>
            </a:r>
          </a:p>
          <a:p>
            <a:pPr eaLnBrk="1" hangingPunct="1">
              <a:defRPr/>
            </a:pPr>
            <a:r>
              <a:rPr lang="de-DE" altLang="de-DE" sz="2800" dirty="0" smtClean="0"/>
              <a:t>Vergabe von Geschenken, um Freundschaft zu stiften</a:t>
            </a:r>
          </a:p>
          <a:p>
            <a:pPr eaLnBrk="1" hangingPunct="1">
              <a:defRPr/>
            </a:pPr>
            <a:r>
              <a:rPr lang="de-DE" altLang="de-DE" sz="2800" dirty="0" smtClean="0"/>
              <a:t>Kredit </a:t>
            </a:r>
          </a:p>
          <a:p>
            <a:pPr eaLnBrk="1" hangingPunct="1">
              <a:defRPr/>
            </a:pPr>
            <a:r>
              <a:rPr lang="de-DE" altLang="de-DE" sz="2800" dirty="0" smtClean="0"/>
              <a:t>Frist und </a:t>
            </a:r>
          </a:p>
          <a:p>
            <a:pPr eaLnBrk="1" hangingPunct="1">
              <a:defRPr/>
            </a:pPr>
            <a:r>
              <a:rPr lang="de-DE" altLang="de-DE" sz="2800" dirty="0" smtClean="0"/>
              <a:t>Ehre</a:t>
            </a:r>
          </a:p>
          <a:p>
            <a:pPr eaLnBrk="1" hangingPunct="1">
              <a:defRPr/>
            </a:pPr>
            <a:r>
              <a:rPr lang="de-DE" altLang="de-DE" sz="2800" dirty="0" smtClean="0"/>
              <a:t>Erwiderungspflicht - Schuldknechtschaft</a:t>
            </a:r>
            <a:endParaRPr lang="de-DE" altLang="de-DE" sz="2800" dirty="0"/>
          </a:p>
          <a:p>
            <a:pPr marL="609600" indent="-609600" eaLnBrk="1" hangingPunct="1">
              <a:buFontTx/>
              <a:buNone/>
            </a:pPr>
            <a:endParaRPr lang="de-DE" altLang="de-DE" sz="28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20</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0" indent="0" eaLnBrk="1" hangingPunct="1">
              <a:buNone/>
              <a:defRPr/>
            </a:pPr>
            <a:r>
              <a:rPr lang="de-DE" altLang="de-DE" sz="2800" dirty="0"/>
              <a:t>Drittes </a:t>
            </a:r>
            <a:r>
              <a:rPr lang="de-DE" altLang="de-DE" sz="2800" dirty="0" smtClean="0"/>
              <a:t>Kapitel</a:t>
            </a:r>
          </a:p>
          <a:p>
            <a:pPr eaLnBrk="1" hangingPunct="1">
              <a:defRPr/>
            </a:pPr>
            <a:r>
              <a:rPr lang="de-DE" altLang="de-DE" sz="2800" dirty="0" smtClean="0"/>
              <a:t>Betrachtung </a:t>
            </a:r>
            <a:r>
              <a:rPr lang="de-DE" altLang="de-DE" sz="2800" dirty="0"/>
              <a:t>weiterer </a:t>
            </a:r>
            <a:r>
              <a:rPr lang="de-DE" altLang="de-DE" sz="2800" dirty="0" smtClean="0"/>
              <a:t>Gesellschaften</a:t>
            </a:r>
          </a:p>
          <a:p>
            <a:pPr eaLnBrk="1" hangingPunct="1">
              <a:defRPr/>
            </a:pPr>
            <a:r>
              <a:rPr lang="de-DE" altLang="de-DE" sz="2800" dirty="0" smtClean="0"/>
              <a:t>Römisches Recht</a:t>
            </a:r>
          </a:p>
          <a:p>
            <a:pPr lvl="1" eaLnBrk="1" hangingPunct="1">
              <a:defRPr/>
            </a:pPr>
            <a:r>
              <a:rPr lang="de-DE" altLang="de-DE" dirty="0" err="1"/>
              <a:t>n</a:t>
            </a:r>
            <a:r>
              <a:rPr lang="de-DE" altLang="de-DE" dirty="0" err="1" smtClean="0"/>
              <a:t>exum</a:t>
            </a:r>
            <a:endParaRPr lang="de-DE" altLang="de-DE" dirty="0" smtClean="0"/>
          </a:p>
          <a:p>
            <a:pPr lvl="1" eaLnBrk="1" hangingPunct="1">
              <a:defRPr/>
            </a:pPr>
            <a:r>
              <a:rPr lang="de-DE" altLang="de-DE" dirty="0" err="1"/>
              <a:t>r</a:t>
            </a:r>
            <a:r>
              <a:rPr lang="de-DE" altLang="de-DE" dirty="0" err="1" smtClean="0"/>
              <a:t>es</a:t>
            </a:r>
            <a:endParaRPr lang="de-DE" altLang="de-DE" dirty="0" smtClean="0"/>
          </a:p>
          <a:p>
            <a:pPr lvl="1" eaLnBrk="1" hangingPunct="1">
              <a:defRPr/>
            </a:pPr>
            <a:r>
              <a:rPr lang="de-DE" altLang="de-DE" dirty="0" err="1"/>
              <a:t>f</a:t>
            </a:r>
            <a:r>
              <a:rPr lang="de-DE" altLang="de-DE" dirty="0" err="1" smtClean="0"/>
              <a:t>urtum</a:t>
            </a:r>
            <a:endParaRPr lang="de-DE" altLang="de-DE" dirty="0" smtClean="0"/>
          </a:p>
          <a:p>
            <a:pPr lvl="1" eaLnBrk="1" hangingPunct="1">
              <a:defRPr/>
            </a:pPr>
            <a:r>
              <a:rPr lang="de-DE" altLang="de-DE" dirty="0" err="1" smtClean="0"/>
              <a:t>re</a:t>
            </a:r>
            <a:endParaRPr lang="de-DE" altLang="de-DE" sz="2800" dirty="0"/>
          </a:p>
          <a:p>
            <a:pPr eaLnBrk="1" hangingPunct="1">
              <a:defRPr/>
            </a:pPr>
            <a:r>
              <a:rPr lang="de-DE" altLang="de-DE" sz="2800" dirty="0" smtClean="0"/>
              <a:t>Germanisches Recht</a:t>
            </a:r>
          </a:p>
          <a:p>
            <a:pPr lvl="1" eaLnBrk="1" hangingPunct="1">
              <a:defRPr/>
            </a:pPr>
            <a:r>
              <a:rPr lang="de-DE" altLang="de-DE" dirty="0" smtClean="0"/>
              <a:t>Gabe und Pfand</a:t>
            </a:r>
          </a:p>
          <a:p>
            <a:pPr eaLnBrk="1" hangingPunct="1"/>
            <a:r>
              <a:rPr lang="de-DE" altLang="de-DE" sz="2800" dirty="0" smtClean="0"/>
              <a:t>Chinesisches Recht</a:t>
            </a:r>
          </a:p>
          <a:p>
            <a:pPr lvl="1" eaLnBrk="1" hangingPunct="1"/>
            <a:r>
              <a:rPr lang="de-DE" altLang="de-DE" dirty="0" smtClean="0"/>
              <a:t>Unlösbares Band zwischen Sache und </a:t>
            </a:r>
            <a:r>
              <a:rPr lang="de-DE" altLang="de-DE" dirty="0" err="1" smtClean="0"/>
              <a:t>ursprüngl.Besitzer</a:t>
            </a:r>
            <a:endParaRPr lang="de-DE" altLang="de-DE" dirty="0"/>
          </a:p>
          <a:p>
            <a:pPr marL="609600" indent="-609600" eaLnBrk="1" hangingPunct="1">
              <a:buFontTx/>
              <a:buNone/>
            </a:pPr>
            <a:endParaRPr lang="de-DE" altLang="de-DE" sz="2800" dirty="0" smtClean="0"/>
          </a:p>
        </p:txBody>
      </p:sp>
    </p:spTree>
    <p:extLst>
      <p:ext uri="{BB962C8B-B14F-4D97-AF65-F5344CB8AC3E}">
        <p14:creationId xmlns:p14="http://schemas.microsoft.com/office/powerpoint/2010/main" val="2724173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21</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a:t>Viertes </a:t>
            </a:r>
            <a:r>
              <a:rPr lang="de-DE" altLang="de-DE" sz="2800" dirty="0" smtClean="0"/>
              <a:t>Kapitel</a:t>
            </a:r>
          </a:p>
          <a:p>
            <a:pPr eaLnBrk="1" hangingPunct="1"/>
            <a:r>
              <a:rPr lang="de-DE" altLang="de-DE" sz="2800" dirty="0" smtClean="0"/>
              <a:t>Bezug zu modernen Gesellschaften (erste Hälfte 20. Jahrhundert)</a:t>
            </a:r>
          </a:p>
          <a:p>
            <a:pPr eaLnBrk="1" hangingPunct="1"/>
            <a:r>
              <a:rPr lang="de-DE" altLang="de-DE" sz="2800" dirty="0" smtClean="0"/>
              <a:t>Sozialgesetze</a:t>
            </a:r>
          </a:p>
          <a:p>
            <a:pPr eaLnBrk="1" hangingPunct="1"/>
            <a:r>
              <a:rPr lang="de-DE" altLang="de-DE" sz="2800" dirty="0" smtClean="0"/>
              <a:t>Spendensystem in angelsächsischen Ländern</a:t>
            </a:r>
          </a:p>
          <a:p>
            <a:pPr eaLnBrk="1" hangingPunct="1"/>
            <a:r>
              <a:rPr lang="de-DE" altLang="de-DE" sz="2800" dirty="0" smtClean="0"/>
              <a:t>Moral des Geschenkaustauschs</a:t>
            </a:r>
          </a:p>
          <a:p>
            <a:pPr marL="0" indent="0" eaLnBrk="1" hangingPunct="1">
              <a:buNone/>
            </a:pPr>
            <a:r>
              <a:rPr lang="de-DE" altLang="de-DE" sz="2800" dirty="0" smtClean="0"/>
              <a:t>Fait </a:t>
            </a:r>
            <a:r>
              <a:rPr lang="de-DE" altLang="de-DE" sz="2800" dirty="0" err="1" smtClean="0"/>
              <a:t>social</a:t>
            </a:r>
            <a:r>
              <a:rPr lang="de-DE" altLang="de-DE" sz="2800" dirty="0" smtClean="0"/>
              <a:t> total</a:t>
            </a:r>
          </a:p>
          <a:p>
            <a:pPr eaLnBrk="1" hangingPunct="1"/>
            <a:r>
              <a:rPr lang="de-DE" altLang="de-DE" sz="2800" dirty="0" smtClean="0"/>
              <a:t>Juristische, politische, religiöse, wirtschaftliche und </a:t>
            </a:r>
            <a:r>
              <a:rPr lang="de-DE" altLang="de-DE" sz="2800" smtClean="0"/>
              <a:t>ästhetische Phänomene</a:t>
            </a:r>
            <a:endParaRPr lang="de-DE" altLang="de-DE" sz="2800" dirty="0" smtClean="0"/>
          </a:p>
        </p:txBody>
      </p:sp>
    </p:spTree>
    <p:extLst>
      <p:ext uri="{BB962C8B-B14F-4D97-AF65-F5344CB8AC3E}">
        <p14:creationId xmlns:p14="http://schemas.microsoft.com/office/powerpoint/2010/main" val="3203442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22</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Konsum</a:t>
            </a:r>
          </a:p>
          <a:p>
            <a:pPr eaLnBrk="1" hangingPunct="1"/>
            <a:r>
              <a:rPr lang="de-DE" altLang="de-DE" sz="2800" dirty="0" smtClean="0"/>
              <a:t>Verzehr oder Verbrauch von Gütern</a:t>
            </a:r>
          </a:p>
          <a:p>
            <a:pPr eaLnBrk="1" hangingPunct="1"/>
            <a:r>
              <a:rPr lang="de-DE" altLang="de-DE" sz="2800" dirty="0" smtClean="0"/>
              <a:t>Bedürfnisse</a:t>
            </a:r>
          </a:p>
          <a:p>
            <a:pPr eaLnBrk="1" hangingPunct="1"/>
            <a:r>
              <a:rPr lang="de-DE" altLang="de-DE" sz="2800" dirty="0" smtClean="0"/>
              <a:t>Unterschiede im Konsumverhalten</a:t>
            </a:r>
          </a:p>
          <a:p>
            <a:pPr lvl="1" eaLnBrk="1" hangingPunct="1"/>
            <a:r>
              <a:rPr lang="de-DE" altLang="de-DE" dirty="0"/>
              <a:t>n</a:t>
            </a:r>
            <a:r>
              <a:rPr lang="de-DE" altLang="de-DE" dirty="0" smtClean="0"/>
              <a:t>ach Regionen, Gesellschaften etc.</a:t>
            </a:r>
          </a:p>
          <a:p>
            <a:pPr lvl="1" eaLnBrk="1" hangingPunct="1"/>
            <a:r>
              <a:rPr lang="de-DE" altLang="de-DE" dirty="0" smtClean="0"/>
              <a:t>nach Geschlecht</a:t>
            </a:r>
          </a:p>
          <a:p>
            <a:pPr lvl="1" eaLnBrk="1" hangingPunct="1"/>
            <a:r>
              <a:rPr lang="de-DE" altLang="de-DE" dirty="0"/>
              <a:t>n</a:t>
            </a:r>
            <a:r>
              <a:rPr lang="de-DE" altLang="de-DE" dirty="0" smtClean="0"/>
              <a:t>ach sozialem Status</a:t>
            </a:r>
          </a:p>
          <a:p>
            <a:pPr eaLnBrk="1" hangingPunct="1"/>
            <a:r>
              <a:rPr lang="de-DE" altLang="de-DE" sz="2800" dirty="0" smtClean="0"/>
              <a:t>Wert von Konsumgütern</a:t>
            </a:r>
          </a:p>
          <a:p>
            <a:pPr lvl="1" eaLnBrk="1" hangingPunct="1"/>
            <a:r>
              <a:rPr lang="de-DE" altLang="de-DE" dirty="0" smtClean="0"/>
              <a:t>Brauchbarkeit</a:t>
            </a:r>
          </a:p>
          <a:p>
            <a:pPr lvl="1" eaLnBrk="1" hangingPunct="1"/>
            <a:r>
              <a:rPr lang="de-DE" altLang="de-DE" dirty="0" smtClean="0"/>
              <a:t>Prestige </a:t>
            </a:r>
          </a:p>
          <a:p>
            <a:pPr eaLnBrk="1" hangingPunct="1"/>
            <a:r>
              <a:rPr lang="de-DE" altLang="de-DE" sz="2800" dirty="0" smtClean="0"/>
              <a:t>Güter als Produktionsmittel und Kapital</a:t>
            </a:r>
          </a:p>
        </p:txBody>
      </p:sp>
    </p:spTree>
    <p:extLst>
      <p:ext uri="{BB962C8B-B14F-4D97-AF65-F5344CB8AC3E}">
        <p14:creationId xmlns:p14="http://schemas.microsoft.com/office/powerpoint/2010/main" val="2214647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23</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Geschichte &amp; Theorie der Wirtschaftsanthropologie</a:t>
            </a:r>
          </a:p>
          <a:p>
            <a:pPr eaLnBrk="1" hangingPunct="1"/>
            <a:r>
              <a:rPr lang="de-DE" altLang="de-DE" sz="2800" dirty="0" smtClean="0"/>
              <a:t>Henri Lewis Morgan: „</a:t>
            </a:r>
            <a:r>
              <a:rPr lang="de-DE" altLang="de-DE" sz="2800" dirty="0" err="1" smtClean="0"/>
              <a:t>Ancient</a:t>
            </a:r>
            <a:r>
              <a:rPr lang="de-DE" altLang="de-DE" sz="2800" dirty="0" smtClean="0"/>
              <a:t> Society“</a:t>
            </a:r>
          </a:p>
          <a:p>
            <a:pPr eaLnBrk="1" hangingPunct="1"/>
            <a:r>
              <a:rPr lang="de-DE" altLang="de-DE" sz="2800" dirty="0" smtClean="0"/>
              <a:t>Bronislaw Malinowski: „Argonauten des westlichen Pazifik“</a:t>
            </a:r>
          </a:p>
          <a:p>
            <a:pPr eaLnBrk="1" hangingPunct="1"/>
            <a:r>
              <a:rPr lang="de-DE" altLang="de-DE" sz="2800" dirty="0" smtClean="0"/>
              <a:t>Marcel </a:t>
            </a:r>
            <a:r>
              <a:rPr lang="de-DE" altLang="de-DE" sz="2800" dirty="0" err="1" smtClean="0"/>
              <a:t>Mauss</a:t>
            </a:r>
            <a:r>
              <a:rPr lang="de-DE" altLang="de-DE" sz="2800" dirty="0" smtClean="0"/>
              <a:t>: „Die Gabe“</a:t>
            </a:r>
          </a:p>
          <a:p>
            <a:pPr marL="0" indent="0" eaLnBrk="1" hangingPunct="1">
              <a:buNone/>
            </a:pPr>
            <a:endParaRPr lang="de-DE" altLang="de-DE" sz="2800" dirty="0" smtClean="0"/>
          </a:p>
          <a:p>
            <a:pPr marL="0" indent="0" eaLnBrk="1" hangingPunct="1">
              <a:buNone/>
            </a:pPr>
            <a:r>
              <a:rPr lang="de-DE" altLang="de-DE" sz="2800" dirty="0" smtClean="0"/>
              <a:t>Wirtschaftswissenschaften – Wirtschaft</a:t>
            </a:r>
          </a:p>
          <a:p>
            <a:pPr marL="0" indent="0" eaLnBrk="1" hangingPunct="1">
              <a:buNone/>
            </a:pPr>
            <a:r>
              <a:rPr lang="de-DE" altLang="de-DE" sz="2800" dirty="0" smtClean="0"/>
              <a:t>Wirtschaftsanthropologie – Wirtschaftswissenschaft</a:t>
            </a:r>
          </a:p>
          <a:p>
            <a:pPr marL="0" indent="0" eaLnBrk="1" hangingPunct="1">
              <a:buNone/>
            </a:pPr>
            <a:r>
              <a:rPr lang="de-DE" altLang="de-DE" sz="2800" dirty="0"/>
              <a:t>Merkantilismus und Physiokratismus</a:t>
            </a:r>
          </a:p>
          <a:p>
            <a:pPr eaLnBrk="1" hangingPunct="1"/>
            <a:r>
              <a:rPr lang="de-DE" altLang="de-DE" sz="2800" dirty="0"/>
              <a:t>Francois Quesnay (1694-1774</a:t>
            </a:r>
            <a:r>
              <a:rPr lang="de-DE" altLang="de-DE" sz="2800" dirty="0" smtClean="0"/>
              <a:t>)</a:t>
            </a:r>
          </a:p>
          <a:p>
            <a:pPr eaLnBrk="1" hangingPunct="1"/>
            <a:r>
              <a:rPr lang="de-DE" altLang="de-DE" sz="2800" dirty="0"/>
              <a:t>Anne Robert Jacques Turgot (1727-1781)</a:t>
            </a:r>
          </a:p>
          <a:p>
            <a:pPr marL="0" indent="0" eaLnBrk="1" hangingPunct="1">
              <a:buNone/>
            </a:pPr>
            <a:endParaRPr lang="de-DE" altLang="de-DE" sz="2800" dirty="0" smtClean="0"/>
          </a:p>
        </p:txBody>
      </p:sp>
    </p:spTree>
    <p:extLst>
      <p:ext uri="{BB962C8B-B14F-4D97-AF65-F5344CB8AC3E}">
        <p14:creationId xmlns:p14="http://schemas.microsoft.com/office/powerpoint/2010/main" val="105349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24</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0" indent="0" eaLnBrk="1" hangingPunct="1">
              <a:buNone/>
            </a:pPr>
            <a:r>
              <a:rPr lang="de-DE" altLang="de-DE" sz="2800" dirty="0" smtClean="0"/>
              <a:t>Merkantilismus und Physiokratismus</a:t>
            </a:r>
            <a:endParaRPr lang="de-DE" altLang="de-DE" sz="2800" dirty="0"/>
          </a:p>
          <a:p>
            <a:pPr eaLnBrk="1" hangingPunct="1"/>
            <a:r>
              <a:rPr lang="de-DE" altLang="de-DE" sz="2800" dirty="0" smtClean="0"/>
              <a:t>Francois Quesnay (1694-1774)</a:t>
            </a:r>
          </a:p>
          <a:p>
            <a:pPr eaLnBrk="1" hangingPunct="1"/>
            <a:r>
              <a:rPr lang="de-DE" altLang="de-DE" sz="2800" dirty="0" smtClean="0"/>
              <a:t>Anne Robert Jacques Turgot (1727-1781)</a:t>
            </a:r>
          </a:p>
          <a:p>
            <a:pPr marL="0" indent="0" eaLnBrk="1" hangingPunct="1">
              <a:buNone/>
            </a:pPr>
            <a:r>
              <a:rPr lang="de-DE" altLang="de-DE" sz="2800" dirty="0"/>
              <a:t>Adam Smith (1723-1790): „An </a:t>
            </a:r>
            <a:r>
              <a:rPr lang="de-DE" altLang="de-DE" sz="2800" dirty="0" err="1"/>
              <a:t>Inquiry</a:t>
            </a:r>
            <a:r>
              <a:rPr lang="de-DE" altLang="de-DE" sz="2800" dirty="0"/>
              <a:t> </a:t>
            </a:r>
            <a:r>
              <a:rPr lang="de-DE" altLang="de-DE" sz="2800" dirty="0" err="1"/>
              <a:t>into</a:t>
            </a:r>
            <a:r>
              <a:rPr lang="de-DE" altLang="de-DE" sz="2800" dirty="0"/>
              <a:t> </a:t>
            </a:r>
            <a:r>
              <a:rPr lang="de-DE" altLang="de-DE" sz="2800" dirty="0" err="1"/>
              <a:t>the</a:t>
            </a:r>
            <a:r>
              <a:rPr lang="de-DE" altLang="de-DE" sz="2800" dirty="0"/>
              <a:t> Nature </a:t>
            </a:r>
            <a:r>
              <a:rPr lang="de-DE" altLang="de-DE" sz="2800" dirty="0" err="1"/>
              <a:t>and</a:t>
            </a:r>
            <a:r>
              <a:rPr lang="de-DE" altLang="de-DE" sz="2800" dirty="0"/>
              <a:t> </a:t>
            </a:r>
            <a:r>
              <a:rPr lang="de-DE" altLang="de-DE" sz="2800" dirty="0" err="1"/>
              <a:t>Causes</a:t>
            </a:r>
            <a:r>
              <a:rPr lang="de-DE" altLang="de-DE" sz="2800" dirty="0"/>
              <a:t> </a:t>
            </a:r>
            <a:r>
              <a:rPr lang="de-DE" altLang="de-DE" sz="2800" dirty="0" err="1"/>
              <a:t>of</a:t>
            </a:r>
            <a:r>
              <a:rPr lang="de-DE" altLang="de-DE" sz="2800" dirty="0"/>
              <a:t> </a:t>
            </a:r>
            <a:r>
              <a:rPr lang="de-DE" altLang="de-DE" sz="2800" dirty="0" err="1"/>
              <a:t>the</a:t>
            </a:r>
            <a:r>
              <a:rPr lang="de-DE" altLang="de-DE" sz="2800" dirty="0"/>
              <a:t> </a:t>
            </a:r>
            <a:r>
              <a:rPr lang="de-DE" altLang="de-DE" sz="2800" dirty="0" err="1"/>
              <a:t>Wealth</a:t>
            </a:r>
            <a:r>
              <a:rPr lang="de-DE" altLang="de-DE" sz="2800" dirty="0"/>
              <a:t> </a:t>
            </a:r>
            <a:r>
              <a:rPr lang="de-DE" altLang="de-DE" sz="2800" dirty="0" err="1"/>
              <a:t>of</a:t>
            </a:r>
            <a:r>
              <a:rPr lang="de-DE" altLang="de-DE" sz="2800" dirty="0"/>
              <a:t> </a:t>
            </a:r>
            <a:r>
              <a:rPr lang="de-DE" altLang="de-DE" sz="2800" dirty="0" err="1"/>
              <a:t>Nations</a:t>
            </a:r>
            <a:r>
              <a:rPr lang="de-DE" altLang="de-DE" sz="2800" dirty="0"/>
              <a:t>“</a:t>
            </a:r>
          </a:p>
          <a:p>
            <a:pPr eaLnBrk="1" hangingPunct="1"/>
            <a:r>
              <a:rPr lang="de-DE" altLang="de-DE" sz="2800" dirty="0"/>
              <a:t>Begründer der klassischen </a:t>
            </a:r>
            <a:r>
              <a:rPr lang="de-DE" altLang="de-DE" sz="2800" dirty="0" smtClean="0"/>
              <a:t>Volkswirtschaftslehre</a:t>
            </a:r>
          </a:p>
          <a:p>
            <a:pPr eaLnBrk="1" hangingPunct="1"/>
            <a:r>
              <a:rPr lang="de-DE" altLang="de-DE" sz="2800" dirty="0" smtClean="0"/>
              <a:t>Landwirtschaft und Industrie</a:t>
            </a:r>
          </a:p>
          <a:p>
            <a:pPr eaLnBrk="1" hangingPunct="1"/>
            <a:r>
              <a:rPr lang="de-DE" altLang="de-DE" sz="2800" dirty="0" smtClean="0"/>
              <a:t>Arbeit</a:t>
            </a:r>
          </a:p>
          <a:p>
            <a:pPr eaLnBrk="1" hangingPunct="1"/>
            <a:r>
              <a:rPr lang="de-DE" altLang="de-DE" sz="2800" dirty="0" smtClean="0"/>
              <a:t>Wert</a:t>
            </a:r>
          </a:p>
          <a:p>
            <a:pPr eaLnBrk="1" hangingPunct="1"/>
            <a:r>
              <a:rPr lang="de-DE" altLang="de-DE" sz="2800" dirty="0" smtClean="0"/>
              <a:t>„laissez faire“</a:t>
            </a:r>
          </a:p>
          <a:p>
            <a:pPr eaLnBrk="1" hangingPunct="1"/>
            <a:r>
              <a:rPr lang="de-DE" altLang="de-DE" sz="2800" dirty="0" smtClean="0"/>
              <a:t>Homo oeconomicus</a:t>
            </a:r>
            <a:endParaRPr lang="de-DE" altLang="de-DE" sz="2800" dirty="0"/>
          </a:p>
          <a:p>
            <a:pPr marL="0" indent="0" eaLnBrk="1" hangingPunct="1">
              <a:buNone/>
            </a:pPr>
            <a:endParaRPr lang="de-DE" altLang="de-DE" sz="2800" dirty="0" smtClean="0"/>
          </a:p>
        </p:txBody>
      </p:sp>
    </p:spTree>
    <p:extLst>
      <p:ext uri="{BB962C8B-B14F-4D97-AF65-F5344CB8AC3E}">
        <p14:creationId xmlns:p14="http://schemas.microsoft.com/office/powerpoint/2010/main" val="1423223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25</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Alfred Hirschmann: „Leidenschaften und Interessen“</a:t>
            </a:r>
          </a:p>
          <a:p>
            <a:pPr eaLnBrk="1" hangingPunct="1"/>
            <a:r>
              <a:rPr lang="de-DE" altLang="de-DE" sz="2800" dirty="0" smtClean="0"/>
              <a:t>Augustinus (354-430)</a:t>
            </a:r>
          </a:p>
          <a:p>
            <a:pPr eaLnBrk="1" hangingPunct="1"/>
            <a:r>
              <a:rPr lang="de-DE" altLang="de-DE" sz="2800" dirty="0" smtClean="0"/>
              <a:t>Blaise Pascal (1623-1664)</a:t>
            </a:r>
          </a:p>
          <a:p>
            <a:pPr eaLnBrk="1" hangingPunct="1"/>
            <a:r>
              <a:rPr lang="de-DE" altLang="de-DE" sz="2800" dirty="0" smtClean="0"/>
              <a:t>Giambattista Vico (1668-1744)</a:t>
            </a:r>
          </a:p>
          <a:p>
            <a:pPr eaLnBrk="1" hangingPunct="1"/>
            <a:endParaRPr lang="de-DE" altLang="de-DE" sz="2800" dirty="0"/>
          </a:p>
          <a:p>
            <a:pPr eaLnBrk="1" hangingPunct="1"/>
            <a:r>
              <a:rPr lang="de-DE" altLang="de-DE" sz="2800" dirty="0" smtClean="0"/>
              <a:t>Leidenschaften – Vernunft – Interessen</a:t>
            </a:r>
          </a:p>
          <a:p>
            <a:pPr eaLnBrk="1" hangingPunct="1"/>
            <a:endParaRPr lang="de-DE" altLang="de-DE" sz="2800" dirty="0"/>
          </a:p>
          <a:p>
            <a:pPr eaLnBrk="1" hangingPunct="1"/>
            <a:r>
              <a:rPr lang="de-DE" altLang="de-DE" sz="2800" dirty="0" smtClean="0"/>
              <a:t>David Ricardo (1772-1823)</a:t>
            </a:r>
          </a:p>
          <a:p>
            <a:pPr eaLnBrk="1" hangingPunct="1"/>
            <a:r>
              <a:rPr lang="de-DE" altLang="de-DE" sz="2800" dirty="0" smtClean="0"/>
              <a:t>Karl Marx (1818-1883)</a:t>
            </a:r>
          </a:p>
        </p:txBody>
      </p:sp>
    </p:spTree>
    <p:extLst>
      <p:ext uri="{BB962C8B-B14F-4D97-AF65-F5344CB8AC3E}">
        <p14:creationId xmlns:p14="http://schemas.microsoft.com/office/powerpoint/2010/main" val="2960454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26</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Neoklassische Ökonomie</a:t>
            </a:r>
          </a:p>
          <a:p>
            <a:pPr eaLnBrk="1" hangingPunct="1"/>
            <a:r>
              <a:rPr lang="de-DE" altLang="de-DE" sz="2800" dirty="0" smtClean="0"/>
              <a:t>W. Stanley Jevons (1835-1882)</a:t>
            </a:r>
          </a:p>
          <a:p>
            <a:pPr eaLnBrk="1" hangingPunct="1"/>
            <a:r>
              <a:rPr lang="de-DE" altLang="de-DE" sz="2800" dirty="0" smtClean="0"/>
              <a:t>Leon </a:t>
            </a:r>
            <a:r>
              <a:rPr lang="de-DE" altLang="de-DE" sz="2800" dirty="0" err="1" smtClean="0"/>
              <a:t>Walras</a:t>
            </a:r>
            <a:r>
              <a:rPr lang="de-DE" altLang="de-DE" sz="2800" dirty="0" smtClean="0"/>
              <a:t> (1834-1910)</a:t>
            </a:r>
          </a:p>
          <a:p>
            <a:pPr eaLnBrk="1" hangingPunct="1"/>
            <a:r>
              <a:rPr lang="de-DE" altLang="de-DE" sz="2800" dirty="0" smtClean="0"/>
              <a:t>Carl Menger (1840-1921) – Grundzüge der Volkswirtschaftslehre</a:t>
            </a:r>
          </a:p>
          <a:p>
            <a:pPr eaLnBrk="1" hangingPunct="1"/>
            <a:endParaRPr lang="de-DE" altLang="de-DE" sz="2800" dirty="0"/>
          </a:p>
          <a:p>
            <a:pPr eaLnBrk="1" hangingPunct="1"/>
            <a:r>
              <a:rPr lang="de-DE" altLang="de-DE" sz="2800" dirty="0" smtClean="0"/>
              <a:t>Allokation knapper Ressourcen auf unbegrenzte menschliche Bedürfnisse</a:t>
            </a:r>
          </a:p>
          <a:p>
            <a:pPr eaLnBrk="1" hangingPunct="1"/>
            <a:endParaRPr lang="de-DE" altLang="de-DE" sz="2800" dirty="0"/>
          </a:p>
          <a:p>
            <a:pPr eaLnBrk="1" hangingPunct="1"/>
            <a:r>
              <a:rPr lang="de-DE" altLang="de-DE" sz="2800" dirty="0" smtClean="0"/>
              <a:t>Ware und Gut (Sachgüter </a:t>
            </a:r>
            <a:r>
              <a:rPr lang="de-DE" altLang="de-DE" sz="2800" smtClean="0"/>
              <a:t>und Dienstleistungen)</a:t>
            </a:r>
            <a:endParaRPr lang="de-DE" altLang="de-DE" sz="2800" dirty="0" smtClean="0"/>
          </a:p>
        </p:txBody>
      </p:sp>
    </p:spTree>
    <p:extLst>
      <p:ext uri="{BB962C8B-B14F-4D97-AF65-F5344CB8AC3E}">
        <p14:creationId xmlns:p14="http://schemas.microsoft.com/office/powerpoint/2010/main" val="4266953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27</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Mikroökonomie</a:t>
            </a:r>
          </a:p>
          <a:p>
            <a:pPr marL="609600" indent="-609600" eaLnBrk="1" hangingPunct="1">
              <a:buNone/>
            </a:pPr>
            <a:r>
              <a:rPr lang="de-DE" altLang="de-DE" sz="2800" dirty="0" smtClean="0"/>
              <a:t>Formalistische Wirtschaftsanthropologie</a:t>
            </a:r>
          </a:p>
          <a:p>
            <a:pPr eaLnBrk="1" hangingPunct="1"/>
            <a:r>
              <a:rPr lang="de-DE" altLang="de-DE" sz="2800" dirty="0" smtClean="0"/>
              <a:t>Grundsätzliche Annahme von knappen Ressourcen und unbegrenzten Bedürfnissen</a:t>
            </a:r>
          </a:p>
          <a:p>
            <a:pPr marL="609600" indent="-609600" eaLnBrk="1" hangingPunct="1">
              <a:buNone/>
            </a:pPr>
            <a:r>
              <a:rPr lang="de-DE" altLang="de-DE" sz="2800" dirty="0" err="1" smtClean="0"/>
              <a:t>Substantivistische</a:t>
            </a:r>
            <a:r>
              <a:rPr lang="de-DE" altLang="de-DE" sz="2800" dirty="0" smtClean="0"/>
              <a:t> Wirtschaftsanthropologie</a:t>
            </a:r>
          </a:p>
          <a:p>
            <a:pPr eaLnBrk="1" hangingPunct="1"/>
            <a:r>
              <a:rPr lang="de-DE" altLang="de-DE" sz="2800" dirty="0"/>
              <a:t>l</a:t>
            </a:r>
            <a:r>
              <a:rPr lang="de-DE" altLang="de-DE" sz="2800" dirty="0" smtClean="0"/>
              <a:t>ehnen die universelle Gültigkeit obiger Annahme ab</a:t>
            </a:r>
          </a:p>
          <a:p>
            <a:pPr marL="0" indent="0" eaLnBrk="1" hangingPunct="1">
              <a:buNone/>
            </a:pPr>
            <a:r>
              <a:rPr lang="de-DE" altLang="de-DE" sz="2800" dirty="0" smtClean="0"/>
              <a:t>Problem: Verhältnis Theorie und Empirie</a:t>
            </a:r>
          </a:p>
          <a:p>
            <a:pPr eaLnBrk="1" hangingPunct="1"/>
            <a:r>
              <a:rPr lang="de-DE" altLang="de-DE" sz="2800" dirty="0"/>
              <a:t>f</a:t>
            </a:r>
            <a:r>
              <a:rPr lang="de-DE" altLang="de-DE" sz="2800" dirty="0" smtClean="0"/>
              <a:t>ür welchen Bereich gelten etwa neoklassische und marxistische Ansätze?</a:t>
            </a:r>
          </a:p>
          <a:p>
            <a:pPr eaLnBrk="1" hangingPunct="1"/>
            <a:r>
              <a:rPr lang="de-DE" altLang="de-DE" sz="2800" dirty="0" smtClean="0"/>
              <a:t>Frage nach spezifischen Konstellationen</a:t>
            </a:r>
          </a:p>
          <a:p>
            <a:pPr marL="609600" indent="-609600" eaLnBrk="1" hangingPunct="1">
              <a:buNone/>
            </a:pPr>
            <a:endParaRPr lang="de-DE" altLang="de-DE" sz="2800" dirty="0" smtClean="0"/>
          </a:p>
        </p:txBody>
      </p:sp>
    </p:spTree>
    <p:extLst>
      <p:ext uri="{BB962C8B-B14F-4D97-AF65-F5344CB8AC3E}">
        <p14:creationId xmlns:p14="http://schemas.microsoft.com/office/powerpoint/2010/main" val="3255688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28</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eaLnBrk="1" hangingPunct="1"/>
            <a:r>
              <a:rPr lang="de-DE" altLang="de-DE" sz="2800" dirty="0"/>
              <a:t>f</a:t>
            </a:r>
            <a:r>
              <a:rPr lang="de-DE" altLang="de-DE" sz="2800" dirty="0" smtClean="0"/>
              <a:t>ehlende Regeln, um Verhältnis zur Realität zu klären</a:t>
            </a:r>
          </a:p>
          <a:p>
            <a:pPr eaLnBrk="1" hangingPunct="1"/>
            <a:r>
              <a:rPr lang="de-DE" altLang="de-DE" sz="2800" dirty="0" smtClean="0"/>
              <a:t>Wassily Leontief</a:t>
            </a:r>
          </a:p>
          <a:p>
            <a:pPr eaLnBrk="1" hangingPunct="1"/>
            <a:r>
              <a:rPr lang="de-DE" altLang="de-DE" sz="2800" dirty="0" smtClean="0"/>
              <a:t>Mikroökonomische Theorie als Grammatik des Wirtschaftens</a:t>
            </a:r>
          </a:p>
          <a:p>
            <a:pPr eaLnBrk="1" hangingPunct="1"/>
            <a:r>
              <a:rPr lang="de-DE" altLang="de-DE" sz="2800" dirty="0" smtClean="0"/>
              <a:t>Rationalität</a:t>
            </a:r>
          </a:p>
          <a:p>
            <a:pPr eaLnBrk="1" hangingPunct="1"/>
            <a:r>
              <a:rPr lang="de-DE" altLang="de-DE" sz="2800" dirty="0" smtClean="0"/>
              <a:t>Maximaler Nutzen</a:t>
            </a:r>
          </a:p>
          <a:p>
            <a:pPr eaLnBrk="1" hangingPunct="1"/>
            <a:r>
              <a:rPr lang="de-DE" altLang="de-DE" sz="2800" dirty="0" smtClean="0"/>
              <a:t>Formale Rationalität</a:t>
            </a:r>
          </a:p>
          <a:p>
            <a:pPr eaLnBrk="1" hangingPunct="1"/>
            <a:r>
              <a:rPr lang="de-DE" altLang="de-DE" sz="2800" dirty="0" smtClean="0"/>
              <a:t>Substantielle Rationalität</a:t>
            </a:r>
          </a:p>
          <a:p>
            <a:pPr eaLnBrk="1" hangingPunct="1"/>
            <a:r>
              <a:rPr lang="de-DE" altLang="de-DE" sz="2800" dirty="0" smtClean="0"/>
              <a:t>Egoismus und Altruismus</a:t>
            </a:r>
          </a:p>
          <a:p>
            <a:pPr eaLnBrk="1" hangingPunct="1"/>
            <a:endParaRPr lang="de-DE" altLang="de-DE" sz="2800" dirty="0" smtClean="0"/>
          </a:p>
        </p:txBody>
      </p:sp>
    </p:spTree>
    <p:extLst>
      <p:ext uri="{BB962C8B-B14F-4D97-AF65-F5344CB8AC3E}">
        <p14:creationId xmlns:p14="http://schemas.microsoft.com/office/powerpoint/2010/main" val="3106975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29</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Zwei Aspekte mikroökonomischer Theorie</a:t>
            </a:r>
          </a:p>
          <a:p>
            <a:pPr marL="609600" indent="-609600" eaLnBrk="1" hangingPunct="1">
              <a:buAutoNum type="arabicPeriod"/>
            </a:pPr>
            <a:r>
              <a:rPr lang="de-DE" altLang="de-DE" sz="2800" dirty="0" smtClean="0"/>
              <a:t>Haushalts- und Nachfragetheorie</a:t>
            </a:r>
          </a:p>
          <a:p>
            <a:pPr marL="609600" indent="-609600" eaLnBrk="1" hangingPunct="1">
              <a:buAutoNum type="arabicPeriod"/>
            </a:pPr>
            <a:r>
              <a:rPr lang="de-DE" altLang="de-DE" sz="2800" dirty="0" smtClean="0"/>
              <a:t>Produktionstheorie</a:t>
            </a:r>
          </a:p>
          <a:p>
            <a:pPr marL="0" indent="0" eaLnBrk="1" hangingPunct="1">
              <a:buNone/>
            </a:pPr>
            <a:r>
              <a:rPr lang="de-DE" altLang="de-DE" sz="2800" dirty="0" smtClean="0"/>
              <a:t>Drei Probleme</a:t>
            </a:r>
          </a:p>
          <a:p>
            <a:pPr marL="514350" indent="-514350" eaLnBrk="1" hangingPunct="1">
              <a:buAutoNum type="arabicPeriod"/>
            </a:pPr>
            <a:r>
              <a:rPr lang="de-DE" altLang="de-DE" sz="2800" dirty="0" smtClean="0"/>
              <a:t>Menge der Güter</a:t>
            </a:r>
          </a:p>
          <a:p>
            <a:pPr marL="514350" indent="-514350" eaLnBrk="1" hangingPunct="1">
              <a:buAutoNum type="arabicPeriod"/>
            </a:pPr>
            <a:r>
              <a:rPr lang="de-DE" altLang="de-DE" sz="2800" dirty="0" smtClean="0"/>
              <a:t>Ressourcen und Produktionsmethoden</a:t>
            </a:r>
          </a:p>
          <a:p>
            <a:pPr marL="514350" indent="-514350" eaLnBrk="1" hangingPunct="1">
              <a:buAutoNum type="arabicPeriod"/>
            </a:pPr>
            <a:r>
              <a:rPr lang="de-DE" altLang="de-DE" sz="2800" dirty="0" smtClean="0"/>
              <a:t>Verteilung der Güter an Wirtschaftseinheiten</a:t>
            </a:r>
          </a:p>
        </p:txBody>
      </p:sp>
    </p:spTree>
    <p:extLst>
      <p:ext uri="{BB962C8B-B14F-4D97-AF65-F5344CB8AC3E}">
        <p14:creationId xmlns:p14="http://schemas.microsoft.com/office/powerpoint/2010/main" val="1135690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30</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Gesellschaften nach Wirtschaftstypen</a:t>
            </a:r>
          </a:p>
          <a:p>
            <a:pPr eaLnBrk="1" hangingPunct="1"/>
            <a:r>
              <a:rPr lang="de-DE" altLang="de-DE" sz="2800" dirty="0" err="1" smtClean="0"/>
              <a:t>Wildbeuter</a:t>
            </a:r>
            <a:r>
              <a:rPr lang="de-DE" altLang="de-DE" sz="2800" dirty="0" smtClean="0"/>
              <a:t> sowie spezialisierte Sammler, Jäger oder Fischer</a:t>
            </a:r>
          </a:p>
          <a:p>
            <a:pPr lvl="1" eaLnBrk="1" hangingPunct="1"/>
            <a:r>
              <a:rPr lang="de-DE" altLang="de-DE" dirty="0" smtClean="0"/>
              <a:t>Marshall </a:t>
            </a:r>
            <a:r>
              <a:rPr lang="de-DE" altLang="de-DE" dirty="0" err="1" smtClean="0"/>
              <a:t>Sahlins</a:t>
            </a:r>
            <a:r>
              <a:rPr lang="de-DE" altLang="de-DE" dirty="0" smtClean="0"/>
              <a:t>: Stone Age Economics (1974)</a:t>
            </a:r>
          </a:p>
          <a:p>
            <a:pPr eaLnBrk="1" hangingPunct="1"/>
            <a:r>
              <a:rPr lang="de-DE" altLang="de-DE" sz="2800" dirty="0" smtClean="0"/>
              <a:t>Feldbauern oder niederer </a:t>
            </a:r>
            <a:r>
              <a:rPr lang="de-DE" altLang="de-DE" sz="2800" dirty="0" err="1" smtClean="0"/>
              <a:t>Bodenbau</a:t>
            </a:r>
            <a:endParaRPr lang="de-DE" altLang="de-DE" sz="2800" dirty="0" smtClean="0"/>
          </a:p>
          <a:p>
            <a:pPr eaLnBrk="1" hangingPunct="1"/>
            <a:r>
              <a:rPr lang="de-DE" altLang="de-DE" sz="2800" dirty="0" smtClean="0"/>
              <a:t>Hirten</a:t>
            </a:r>
          </a:p>
          <a:p>
            <a:pPr eaLnBrk="1" hangingPunct="1"/>
            <a:r>
              <a:rPr lang="de-DE" altLang="de-DE" sz="2800" dirty="0" smtClean="0"/>
              <a:t>Höherer </a:t>
            </a:r>
            <a:r>
              <a:rPr lang="de-DE" altLang="de-DE" sz="2800" dirty="0" err="1" smtClean="0"/>
              <a:t>Bodenbau</a:t>
            </a:r>
            <a:endParaRPr lang="de-DE" altLang="de-DE" sz="2800" dirty="0" smtClean="0"/>
          </a:p>
          <a:p>
            <a:pPr eaLnBrk="1" hangingPunct="1"/>
            <a:r>
              <a:rPr lang="de-DE" altLang="de-DE" sz="2800" dirty="0" smtClean="0"/>
              <a:t>Industrielle Produktion</a:t>
            </a:r>
          </a:p>
        </p:txBody>
      </p:sp>
    </p:spTree>
    <p:extLst>
      <p:ext uri="{BB962C8B-B14F-4D97-AF65-F5344CB8AC3E}">
        <p14:creationId xmlns:p14="http://schemas.microsoft.com/office/powerpoint/2010/main" val="640720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31</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Nachfragetheorie</a:t>
            </a:r>
          </a:p>
          <a:p>
            <a:pPr eaLnBrk="1" hangingPunct="1"/>
            <a:r>
              <a:rPr lang="de-DE" altLang="de-DE" sz="2800" dirty="0" smtClean="0"/>
              <a:t>Nutzen als „Maß individueller, subjektiv </a:t>
            </a:r>
            <a:r>
              <a:rPr lang="de-DE" altLang="de-DE" sz="2800" dirty="0" err="1" smtClean="0"/>
              <a:t>empfun-dener</a:t>
            </a:r>
            <a:r>
              <a:rPr lang="de-DE" altLang="de-DE" sz="2800" dirty="0" smtClean="0"/>
              <a:t> Bedürfnisbefriedigung“ (J. Schumann)</a:t>
            </a:r>
          </a:p>
          <a:p>
            <a:pPr eaLnBrk="1" hangingPunct="1"/>
            <a:r>
              <a:rPr lang="de-DE" altLang="de-DE" sz="2800" dirty="0" smtClean="0"/>
              <a:t>Nutzenmaximierung</a:t>
            </a:r>
          </a:p>
          <a:p>
            <a:pPr eaLnBrk="1" hangingPunct="1"/>
            <a:r>
              <a:rPr lang="de-DE" altLang="de-DE" sz="2800" dirty="0" smtClean="0"/>
              <a:t>Gütermengen = x</a:t>
            </a:r>
          </a:p>
          <a:p>
            <a:pPr eaLnBrk="1" hangingPunct="1"/>
            <a:r>
              <a:rPr lang="de-DE" altLang="de-DE" sz="2800" dirty="0" smtClean="0"/>
              <a:t>Preise = p</a:t>
            </a:r>
          </a:p>
          <a:p>
            <a:pPr eaLnBrk="1" hangingPunct="1"/>
            <a:r>
              <a:rPr lang="de-DE" altLang="de-DE" sz="2800" dirty="0" smtClean="0"/>
              <a:t>Konsumsumme = c</a:t>
            </a:r>
          </a:p>
          <a:p>
            <a:pPr eaLnBrk="1" hangingPunct="1"/>
            <a:r>
              <a:rPr lang="de-DE" altLang="de-DE" sz="2800" dirty="0" smtClean="0"/>
              <a:t>Beispiel: p1x1 + p2x2 </a:t>
            </a:r>
            <a:r>
              <a:rPr lang="de-DE" altLang="de-DE" sz="2800" u="sng" dirty="0" smtClean="0"/>
              <a:t>&lt;</a:t>
            </a:r>
            <a:r>
              <a:rPr lang="de-DE" altLang="de-DE" sz="2800" dirty="0" smtClean="0"/>
              <a:t> c </a:t>
            </a:r>
          </a:p>
        </p:txBody>
      </p:sp>
    </p:spTree>
    <p:extLst>
      <p:ext uri="{BB962C8B-B14F-4D97-AF65-F5344CB8AC3E}">
        <p14:creationId xmlns:p14="http://schemas.microsoft.com/office/powerpoint/2010/main" val="689164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32</a:t>
            </a:fld>
            <a:endParaRPr lang="de-DE" altLang="de-DE" sz="1400" dirty="0"/>
          </a:p>
        </p:txBody>
      </p:sp>
      <p:pic>
        <p:nvPicPr>
          <p:cNvPr id="4" name="Picture 5" descr="img005"/>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l="5055" t="20537" r="24277" b="7101"/>
          <a:stretch>
            <a:fillRect/>
          </a:stretch>
        </p:blipFill>
        <p:spPr bwMode="auto">
          <a:xfrm>
            <a:off x="1105231" y="765175"/>
            <a:ext cx="7149437"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a:xfrm>
            <a:off x="2627784" y="6021288"/>
            <a:ext cx="3352800" cy="365125"/>
          </a:xfrm>
        </p:spPr>
        <p:txBody>
          <a:bodyPr/>
          <a:lstStyle/>
          <a:p>
            <a:pPr>
              <a:defRPr/>
            </a:pPr>
            <a:r>
              <a:rPr lang="de-DE" altLang="de-DE" sz="1600" b="1" dirty="0" smtClean="0"/>
              <a:t>Bilanzgerade</a:t>
            </a:r>
            <a:endParaRPr lang="de-DE" altLang="de-DE" sz="1600" b="1" dirty="0"/>
          </a:p>
        </p:txBody>
      </p:sp>
    </p:spTree>
    <p:extLst>
      <p:ext uri="{BB962C8B-B14F-4D97-AF65-F5344CB8AC3E}">
        <p14:creationId xmlns:p14="http://schemas.microsoft.com/office/powerpoint/2010/main" val="2829172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33</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eaLnBrk="1" hangingPunct="1"/>
            <a:r>
              <a:rPr lang="de-DE" altLang="de-DE" sz="2800" dirty="0" smtClean="0"/>
              <a:t>Nutzenfunktion: U=f(x1,x2)</a:t>
            </a:r>
          </a:p>
          <a:p>
            <a:pPr eaLnBrk="1" hangingPunct="1"/>
            <a:r>
              <a:rPr lang="de-DE" altLang="de-DE" sz="2800" dirty="0" smtClean="0"/>
              <a:t>Kardinaler Nutzen</a:t>
            </a:r>
          </a:p>
          <a:p>
            <a:pPr eaLnBrk="1" hangingPunct="1"/>
            <a:r>
              <a:rPr lang="de-DE" altLang="de-DE" sz="2800" dirty="0" err="1" smtClean="0"/>
              <a:t>Ordinaler</a:t>
            </a:r>
            <a:r>
              <a:rPr lang="de-DE" altLang="de-DE" sz="2800" dirty="0" smtClean="0"/>
              <a:t> Nutzen</a:t>
            </a:r>
          </a:p>
          <a:p>
            <a:pPr eaLnBrk="1" hangingPunct="1"/>
            <a:r>
              <a:rPr lang="de-DE" altLang="de-DE" sz="2800" dirty="0" smtClean="0"/>
              <a:t>Grenznutzen (zwei Grafiken)</a:t>
            </a:r>
            <a:endParaRPr lang="de-DE" altLang="de-DE" sz="2800" dirty="0"/>
          </a:p>
          <a:p>
            <a:pPr lvl="1" eaLnBrk="1" hangingPunct="1"/>
            <a:r>
              <a:rPr lang="de-DE" altLang="de-DE" dirty="0"/>
              <a:t>Abnehmender Grenznutzen (1. </a:t>
            </a:r>
            <a:r>
              <a:rPr lang="de-DE" altLang="de-DE" dirty="0" err="1"/>
              <a:t>Gossensches</a:t>
            </a:r>
            <a:r>
              <a:rPr lang="de-DE" altLang="de-DE" dirty="0"/>
              <a:t> Gesetz</a:t>
            </a:r>
            <a:r>
              <a:rPr lang="de-DE" altLang="de-DE" dirty="0" smtClean="0"/>
              <a:t>)</a:t>
            </a:r>
            <a:endParaRPr lang="de-DE" altLang="de-DE" sz="2800" dirty="0"/>
          </a:p>
          <a:p>
            <a:pPr eaLnBrk="1" hangingPunct="1"/>
            <a:r>
              <a:rPr lang="de-DE" altLang="de-DE" sz="2800" dirty="0" smtClean="0"/>
              <a:t>Indifferenz (Grafik)</a:t>
            </a:r>
          </a:p>
          <a:p>
            <a:pPr eaLnBrk="1" hangingPunct="1"/>
            <a:r>
              <a:rPr lang="de-DE" altLang="de-DE" sz="2800" dirty="0" err="1" smtClean="0"/>
              <a:t>Konsumentenequlibrium</a:t>
            </a:r>
            <a:endParaRPr lang="de-DE" altLang="de-DE" sz="2800" dirty="0" smtClean="0"/>
          </a:p>
          <a:p>
            <a:pPr eaLnBrk="1" hangingPunct="1"/>
            <a:r>
              <a:rPr lang="de-DE" altLang="de-DE" sz="2800" dirty="0" smtClean="0"/>
              <a:t>Güterbündel</a:t>
            </a:r>
          </a:p>
          <a:p>
            <a:pPr eaLnBrk="1" hangingPunct="1"/>
            <a:r>
              <a:rPr lang="de-DE" altLang="de-DE" sz="2800" dirty="0" smtClean="0"/>
              <a:t>Information</a:t>
            </a:r>
          </a:p>
          <a:p>
            <a:pPr eaLnBrk="1" hangingPunct="1"/>
            <a:r>
              <a:rPr lang="de-DE" altLang="de-DE" sz="2800" dirty="0" smtClean="0"/>
              <a:t>Sicherheit – Risiko – Unsicherheit</a:t>
            </a:r>
          </a:p>
          <a:p>
            <a:pPr eaLnBrk="1" hangingPunct="1"/>
            <a:r>
              <a:rPr lang="de-DE" altLang="de-DE" sz="2800" dirty="0" smtClean="0"/>
              <a:t>Informationskosten</a:t>
            </a:r>
          </a:p>
          <a:p>
            <a:pPr lvl="1" eaLnBrk="1" hangingPunct="1"/>
            <a:endParaRPr lang="de-DE" altLang="de-DE" dirty="0" smtClean="0"/>
          </a:p>
        </p:txBody>
      </p:sp>
    </p:spTree>
    <p:extLst>
      <p:ext uri="{BB962C8B-B14F-4D97-AF65-F5344CB8AC3E}">
        <p14:creationId xmlns:p14="http://schemas.microsoft.com/office/powerpoint/2010/main" val="1629408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74638"/>
            <a:ext cx="8291513" cy="777875"/>
          </a:xfrm>
        </p:spPr>
        <p:txBody>
          <a:bodyPr/>
          <a:lstStyle/>
          <a:p>
            <a:pPr eaLnBrk="1" hangingPunct="1"/>
            <a:r>
              <a:rPr lang="de-DE" altLang="de-DE" sz="2400" dirty="0" smtClean="0"/>
              <a:t>Grenznutzenkurve </a:t>
            </a:r>
            <a:r>
              <a:rPr lang="de-DE" altLang="de-DE" sz="1800" dirty="0" smtClean="0"/>
              <a:t>(http://www.bernhard-kuelp.de/gerechtigkeit.htm)</a:t>
            </a:r>
          </a:p>
        </p:txBody>
      </p:sp>
      <p:pic>
        <p:nvPicPr>
          <p:cNvPr id="6963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087438"/>
            <a:ext cx="7632700" cy="490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505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74638"/>
            <a:ext cx="8291513" cy="777875"/>
          </a:xfrm>
        </p:spPr>
        <p:txBody>
          <a:bodyPr/>
          <a:lstStyle/>
          <a:p>
            <a:pPr eaLnBrk="1" hangingPunct="1"/>
            <a:r>
              <a:rPr lang="de-DE" altLang="de-DE" sz="2400" smtClean="0"/>
              <a:t>Grenznutzenkurve </a:t>
            </a:r>
            <a:r>
              <a:rPr lang="de-DE" altLang="de-DE" sz="1800" smtClean="0"/>
              <a:t>(http://www.bernhard-kuelp.de/gerechtigkeit.htm)</a:t>
            </a:r>
          </a:p>
        </p:txBody>
      </p:sp>
      <p:pic>
        <p:nvPicPr>
          <p:cNvPr id="686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341438"/>
            <a:ext cx="7704137" cy="481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4461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title"/>
          </p:nvPr>
        </p:nvSpPr>
        <p:spPr>
          <a:xfrm>
            <a:off x="457200" y="274638"/>
            <a:ext cx="8218488" cy="777875"/>
          </a:xfrm>
        </p:spPr>
        <p:txBody>
          <a:bodyPr/>
          <a:lstStyle/>
          <a:p>
            <a:pPr eaLnBrk="1" hangingPunct="1"/>
            <a:r>
              <a:rPr lang="de-DE" altLang="de-DE" sz="2400" smtClean="0"/>
              <a:t>Indifferenzkurven und Konsumentenequlibrium</a:t>
            </a:r>
          </a:p>
        </p:txBody>
      </p:sp>
      <p:pic>
        <p:nvPicPr>
          <p:cNvPr id="72707" name="Picture 5" descr="img011"/>
          <p:cNvPicPr>
            <a:picLocks noChangeAspect="1" noChangeArrowheads="1"/>
          </p:cNvPicPr>
          <p:nvPr/>
        </p:nvPicPr>
        <p:blipFill>
          <a:blip r:embed="rId3" cstate="print">
            <a:extLst>
              <a:ext uri="{28A0092B-C50C-407E-A947-70E740481C1C}">
                <a14:useLocalDpi xmlns:a14="http://schemas.microsoft.com/office/drawing/2010/main" val="0"/>
              </a:ext>
            </a:extLst>
          </a:blip>
          <a:srcRect l="9311" t="5882" r="6277" b="16646"/>
          <a:stretch>
            <a:fillRect/>
          </a:stretch>
        </p:blipFill>
        <p:spPr bwMode="auto">
          <a:xfrm>
            <a:off x="177800" y="836613"/>
            <a:ext cx="8966200" cy="602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570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37</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eaLnBrk="1" hangingPunct="1"/>
            <a:r>
              <a:rPr lang="de-DE" altLang="de-DE" sz="2800" dirty="0" err="1" smtClean="0"/>
              <a:t>Satisficing</a:t>
            </a:r>
            <a:r>
              <a:rPr lang="de-DE" altLang="de-DE" sz="2800" dirty="0" smtClean="0"/>
              <a:t> (Herbert Simon) – Theorie der Anspruchserfüllung</a:t>
            </a:r>
          </a:p>
          <a:p>
            <a:pPr marL="0" indent="0" eaLnBrk="1" hangingPunct="1">
              <a:buNone/>
            </a:pPr>
            <a:endParaRPr lang="de-DE" altLang="de-DE" sz="2800" dirty="0" smtClean="0"/>
          </a:p>
          <a:p>
            <a:pPr marL="0" indent="0" eaLnBrk="1" hangingPunct="1">
              <a:buNone/>
            </a:pPr>
            <a:r>
              <a:rPr lang="de-DE" altLang="de-DE" sz="2800" b="1" dirty="0" smtClean="0"/>
              <a:t>Formalismus</a:t>
            </a:r>
          </a:p>
          <a:p>
            <a:pPr eaLnBrk="1" hangingPunct="1"/>
            <a:r>
              <a:rPr lang="de-DE" altLang="de-DE" sz="2800" dirty="0" smtClean="0"/>
              <a:t>Beziehen sich auf neoklassische Ökonomie</a:t>
            </a:r>
          </a:p>
          <a:p>
            <a:pPr eaLnBrk="1" hangingPunct="1"/>
            <a:r>
              <a:rPr lang="de-DE" altLang="de-DE" sz="2800" dirty="0" smtClean="0"/>
              <a:t>Knappheit – Entscheidungsverhalten – </a:t>
            </a:r>
            <a:r>
              <a:rPr lang="de-DE" altLang="de-DE" sz="2800" dirty="0" err="1" smtClean="0"/>
              <a:t>Nutzenma-ximierung</a:t>
            </a:r>
            <a:endParaRPr lang="de-DE" altLang="de-DE" sz="2800" dirty="0" smtClean="0"/>
          </a:p>
          <a:p>
            <a:pPr eaLnBrk="1" hangingPunct="1"/>
            <a:r>
              <a:rPr lang="de-DE" altLang="de-DE" sz="2800" dirty="0" smtClean="0"/>
              <a:t>Bronislaw Malinowski (1884-1942)</a:t>
            </a:r>
          </a:p>
          <a:p>
            <a:pPr eaLnBrk="1" hangingPunct="1"/>
            <a:r>
              <a:rPr lang="de-DE" altLang="de-DE" sz="2800" dirty="0"/>
              <a:t>Melville Herskovits (1895-1963)</a:t>
            </a:r>
          </a:p>
          <a:p>
            <a:pPr eaLnBrk="1" hangingPunct="1"/>
            <a:r>
              <a:rPr lang="de-DE" altLang="de-DE" sz="2800" dirty="0" smtClean="0"/>
              <a:t>Raymond Firth (1901-2002): Ökonomische Rationalität richtet sich nach sozialen Werten</a:t>
            </a:r>
          </a:p>
        </p:txBody>
      </p:sp>
    </p:spTree>
    <p:extLst>
      <p:ext uri="{BB962C8B-B14F-4D97-AF65-F5344CB8AC3E}">
        <p14:creationId xmlns:p14="http://schemas.microsoft.com/office/powerpoint/2010/main" val="2902313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38</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eaLnBrk="1" hangingPunct="1"/>
            <a:r>
              <a:rPr lang="de-DE" altLang="de-DE" sz="2800" dirty="0"/>
              <a:t>Robbins </a:t>
            </a:r>
            <a:r>
              <a:rPr lang="de-DE" altLang="de-DE" sz="2800" dirty="0" err="1"/>
              <a:t>Burling</a:t>
            </a:r>
            <a:r>
              <a:rPr lang="de-DE" altLang="de-DE" sz="2800" dirty="0"/>
              <a:t> (*1926): Ökonomie ist Zuteilung knapper Mittel auf alternative </a:t>
            </a:r>
            <a:r>
              <a:rPr lang="de-DE" altLang="de-DE" sz="2800" dirty="0" smtClean="0"/>
              <a:t>Ziele</a:t>
            </a:r>
          </a:p>
          <a:p>
            <a:pPr eaLnBrk="1" hangingPunct="1"/>
            <a:r>
              <a:rPr lang="de-DE" altLang="de-DE" sz="2800" dirty="0" smtClean="0"/>
              <a:t>Erweiterung der neoklassischen Theorie um nicht-ökonomische Faktoren</a:t>
            </a:r>
          </a:p>
          <a:p>
            <a:pPr eaLnBrk="1" hangingPunct="1"/>
            <a:r>
              <a:rPr lang="de-DE" altLang="de-DE" sz="2800" dirty="0" smtClean="0"/>
              <a:t>Kula-Tausch (Grafik und Fotos)</a:t>
            </a:r>
          </a:p>
          <a:p>
            <a:pPr eaLnBrk="1" hangingPunct="1"/>
            <a:r>
              <a:rPr lang="de-DE" altLang="de-DE" sz="2800" dirty="0" smtClean="0"/>
              <a:t>Weitläufiges hochkompliziertes Handelssystem</a:t>
            </a:r>
          </a:p>
          <a:p>
            <a:pPr marL="850900" lvl="1" indent="-457200" eaLnBrk="1" hangingPunct="1">
              <a:buFont typeface="+mj-lt"/>
              <a:buAutoNum type="arabicPeriod"/>
            </a:pPr>
            <a:r>
              <a:rPr lang="de-DE" altLang="de-DE" dirty="0" smtClean="0"/>
              <a:t>Wurzelt im Mythos</a:t>
            </a:r>
          </a:p>
          <a:p>
            <a:pPr marL="850900" lvl="1" indent="-457200" eaLnBrk="1" hangingPunct="1">
              <a:buFont typeface="+mj-lt"/>
              <a:buAutoNum type="arabicPeriod"/>
            </a:pPr>
            <a:r>
              <a:rPr lang="de-DE" altLang="de-DE" dirty="0" smtClean="0"/>
              <a:t>Durch </a:t>
            </a:r>
            <a:r>
              <a:rPr lang="de-DE" altLang="de-DE" dirty="0" err="1" smtClean="0"/>
              <a:t>tradit</a:t>
            </a:r>
            <a:r>
              <a:rPr lang="de-DE" altLang="de-DE" dirty="0" smtClean="0"/>
              <a:t>. Gesetze und magische Riten gesichert</a:t>
            </a:r>
          </a:p>
          <a:p>
            <a:pPr marL="850900" lvl="1" indent="-457200" eaLnBrk="1" hangingPunct="1">
              <a:buFont typeface="+mj-lt"/>
              <a:buAutoNum type="arabicPeriod"/>
            </a:pPr>
            <a:r>
              <a:rPr lang="de-DE" altLang="de-DE" dirty="0" smtClean="0"/>
              <a:t>Transaktionen sind öffentlich und folgen festen Regeln</a:t>
            </a:r>
          </a:p>
          <a:p>
            <a:pPr marL="850900" lvl="1" indent="-457200" eaLnBrk="1" hangingPunct="1">
              <a:buFont typeface="+mj-lt"/>
              <a:buAutoNum type="arabicPeriod"/>
            </a:pPr>
            <a:r>
              <a:rPr lang="de-DE" altLang="de-DE" dirty="0" smtClean="0"/>
              <a:t>Bestimmte Zeitpunkte und festgelegte Handelswege</a:t>
            </a:r>
          </a:p>
          <a:p>
            <a:pPr marL="850900" lvl="1" indent="-457200" eaLnBrk="1" hangingPunct="1">
              <a:buFont typeface="+mj-lt"/>
              <a:buAutoNum type="arabicPeriod"/>
            </a:pPr>
            <a:r>
              <a:rPr lang="de-DE" altLang="de-DE" dirty="0" smtClean="0"/>
              <a:t>Dauerhafter Status und Partnerschaft</a:t>
            </a:r>
          </a:p>
          <a:p>
            <a:pPr marL="850900" lvl="1" indent="-457200" eaLnBrk="1" hangingPunct="1">
              <a:buFont typeface="+mj-lt"/>
              <a:buAutoNum type="arabicPeriod"/>
            </a:pPr>
            <a:r>
              <a:rPr lang="de-DE" altLang="de-DE" dirty="0" smtClean="0"/>
              <a:t>Währt lebenslang</a:t>
            </a:r>
          </a:p>
          <a:p>
            <a:pPr eaLnBrk="1" hangingPunct="1"/>
            <a:endParaRPr lang="de-DE" altLang="de-DE" sz="2800" dirty="0" smtClean="0"/>
          </a:p>
        </p:txBody>
      </p:sp>
    </p:spTree>
    <p:extLst>
      <p:ext uri="{BB962C8B-B14F-4D97-AF65-F5344CB8AC3E}">
        <p14:creationId xmlns:p14="http://schemas.microsoft.com/office/powerpoint/2010/main" val="33030207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539750" y="6308725"/>
            <a:ext cx="8229600" cy="350838"/>
          </a:xfrm>
        </p:spPr>
        <p:txBody>
          <a:bodyPr/>
          <a:lstStyle/>
          <a:p>
            <a:pPr eaLnBrk="1" hangingPunct="1"/>
            <a:r>
              <a:rPr lang="de-DE" altLang="de-DE" sz="1800" smtClean="0"/>
              <a:t>Kula-Ring</a:t>
            </a:r>
          </a:p>
        </p:txBody>
      </p:sp>
      <p:pic>
        <p:nvPicPr>
          <p:cNvPr id="81923" name="Picture 3" descr="img012"/>
          <p:cNvPicPr>
            <a:picLocks noChangeAspect="1" noChangeArrowheads="1"/>
          </p:cNvPicPr>
          <p:nvPr/>
        </p:nvPicPr>
        <p:blipFill>
          <a:blip r:embed="rId3" cstate="print">
            <a:extLst>
              <a:ext uri="{28A0092B-C50C-407E-A947-70E740481C1C}">
                <a14:useLocalDpi xmlns:a14="http://schemas.microsoft.com/office/drawing/2010/main" val="0"/>
              </a:ext>
            </a:extLst>
          </a:blip>
          <a:srcRect l="12024" t="3383" r="7446" b="18471"/>
          <a:stretch>
            <a:fillRect/>
          </a:stretch>
        </p:blipFill>
        <p:spPr bwMode="auto">
          <a:xfrm>
            <a:off x="250825" y="260350"/>
            <a:ext cx="8567738" cy="604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6993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Grp="1" noChangeAspect="1" noChangeArrowheads="1"/>
          </p:cNvPicPr>
          <p:nvPr>
            <p:ph type="subTitle" idx="1"/>
          </p:nvPr>
        </p:nvPicPr>
        <p:blipFill>
          <a:blip r:embed="rId3">
            <a:extLst>
              <a:ext uri="{28A0092B-C50C-407E-A947-70E740481C1C}">
                <a14:useLocalDpi xmlns:a14="http://schemas.microsoft.com/office/drawing/2010/main" val="0"/>
              </a:ext>
            </a:extLst>
          </a:blip>
          <a:srcRect/>
          <a:stretch>
            <a:fillRect/>
          </a:stretch>
        </p:blipFill>
        <p:spPr>
          <a:xfrm>
            <a:off x="1371600" y="1196975"/>
            <a:ext cx="6400800" cy="4441825"/>
          </a:xfrm>
        </p:spPr>
      </p:pic>
      <p:sp>
        <p:nvSpPr>
          <p:cNvPr id="82947" name="Rectangle 3"/>
          <p:cNvSpPr>
            <a:spLocks noGrp="1" noChangeArrowheads="1"/>
          </p:cNvSpPr>
          <p:nvPr>
            <p:ph type="ctrTitle"/>
          </p:nvPr>
        </p:nvSpPr>
        <p:spPr>
          <a:xfrm>
            <a:off x="900113" y="5876925"/>
            <a:ext cx="7772400" cy="246063"/>
          </a:xfrm>
        </p:spPr>
        <p:txBody>
          <a:bodyPr>
            <a:normAutofit fontScale="90000"/>
          </a:bodyPr>
          <a:lstStyle/>
          <a:p>
            <a:pPr eaLnBrk="1" hangingPunct="1"/>
            <a:r>
              <a:rPr lang="de-DE" altLang="de-DE" sz="1800" smtClean="0"/>
              <a:t>Vorratshäuser der Trobriander</a:t>
            </a:r>
          </a:p>
        </p:txBody>
      </p:sp>
    </p:spTree>
    <p:extLst>
      <p:ext uri="{BB962C8B-B14F-4D97-AF65-F5344CB8AC3E}">
        <p14:creationId xmlns:p14="http://schemas.microsoft.com/office/powerpoint/2010/main" val="38517627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ctrTitle"/>
          </p:nvPr>
        </p:nvSpPr>
        <p:spPr>
          <a:xfrm>
            <a:off x="755650" y="5805488"/>
            <a:ext cx="7772400" cy="388937"/>
          </a:xfrm>
        </p:spPr>
        <p:txBody>
          <a:bodyPr/>
          <a:lstStyle/>
          <a:p>
            <a:pPr eaLnBrk="1" hangingPunct="1"/>
            <a:r>
              <a:rPr lang="de-DE" altLang="de-DE" sz="1800" smtClean="0"/>
              <a:t>Muschelarmreif</a:t>
            </a:r>
          </a:p>
        </p:txBody>
      </p:sp>
      <p:pic>
        <p:nvPicPr>
          <p:cNvPr id="83971" name="Picture 3"/>
          <p:cNvPicPr>
            <a:picLocks noGrp="1" noChangeAspect="1" noChangeArrowheads="1"/>
          </p:cNvPicPr>
          <p:nvPr>
            <p:ph type="subTitle" idx="1"/>
          </p:nvPr>
        </p:nvPicPr>
        <p:blipFill>
          <a:blip r:embed="rId3">
            <a:extLst>
              <a:ext uri="{28A0092B-C50C-407E-A947-70E740481C1C}">
                <a14:useLocalDpi xmlns:a14="http://schemas.microsoft.com/office/drawing/2010/main" val="0"/>
              </a:ext>
            </a:extLst>
          </a:blip>
          <a:srcRect/>
          <a:stretch>
            <a:fillRect/>
          </a:stretch>
        </p:blipFill>
        <p:spPr>
          <a:xfrm>
            <a:off x="3276600" y="1484313"/>
            <a:ext cx="2749550" cy="3270250"/>
          </a:xfrm>
          <a:noFill/>
        </p:spPr>
      </p:pic>
    </p:spTree>
    <p:extLst>
      <p:ext uri="{BB962C8B-B14F-4D97-AF65-F5344CB8AC3E}">
        <p14:creationId xmlns:p14="http://schemas.microsoft.com/office/powerpoint/2010/main" val="34040675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755650" y="5949950"/>
            <a:ext cx="8229600" cy="431800"/>
          </a:xfrm>
        </p:spPr>
        <p:txBody>
          <a:bodyPr/>
          <a:lstStyle/>
          <a:p>
            <a:pPr eaLnBrk="1" hangingPunct="1"/>
            <a:r>
              <a:rPr lang="de-DE" altLang="de-DE" sz="1800" smtClean="0"/>
              <a:t>Muschelarmreifen</a:t>
            </a:r>
          </a:p>
        </p:txBody>
      </p:sp>
      <p:pic>
        <p:nvPicPr>
          <p:cNvPr id="84995" name="Picture 4" descr="img013"/>
          <p:cNvPicPr>
            <a:picLocks noChangeAspect="1" noChangeArrowheads="1"/>
          </p:cNvPicPr>
          <p:nvPr/>
        </p:nvPicPr>
        <p:blipFill>
          <a:blip r:embed="rId3" cstate="print">
            <a:extLst>
              <a:ext uri="{28A0092B-C50C-407E-A947-70E740481C1C}">
                <a14:useLocalDpi xmlns:a14="http://schemas.microsoft.com/office/drawing/2010/main" val="0"/>
              </a:ext>
            </a:extLst>
          </a:blip>
          <a:srcRect l="19838" r="1790" b="60353"/>
          <a:stretch>
            <a:fillRect/>
          </a:stretch>
        </p:blipFill>
        <p:spPr bwMode="auto">
          <a:xfrm>
            <a:off x="1692275" y="1341438"/>
            <a:ext cx="5976938"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6358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4213" y="5300663"/>
            <a:ext cx="8229600" cy="1143000"/>
          </a:xfrm>
        </p:spPr>
        <p:txBody>
          <a:bodyPr/>
          <a:lstStyle/>
          <a:p>
            <a:pPr eaLnBrk="1" hangingPunct="1"/>
            <a:r>
              <a:rPr lang="de-DE" altLang="de-DE" sz="1800" smtClean="0"/>
              <a:t>Trobriander mit Muschelarmreifen</a:t>
            </a:r>
          </a:p>
        </p:txBody>
      </p:sp>
      <p:pic>
        <p:nvPicPr>
          <p:cNvPr id="86019" name="Picture 4" descr="img013"/>
          <p:cNvPicPr>
            <a:picLocks noChangeAspect="1" noChangeArrowheads="1"/>
          </p:cNvPicPr>
          <p:nvPr/>
        </p:nvPicPr>
        <p:blipFill>
          <a:blip r:embed="rId3" cstate="print">
            <a:extLst>
              <a:ext uri="{28A0092B-C50C-407E-A947-70E740481C1C}">
                <a14:useLocalDpi xmlns:a14="http://schemas.microsoft.com/office/drawing/2010/main" val="0"/>
              </a:ext>
            </a:extLst>
          </a:blip>
          <a:srcRect l="20775" t="45796" r="10782" b="26175"/>
          <a:stretch>
            <a:fillRect/>
          </a:stretch>
        </p:blipFill>
        <p:spPr bwMode="auto">
          <a:xfrm>
            <a:off x="1979613" y="1844675"/>
            <a:ext cx="52197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6964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68313" y="6021388"/>
            <a:ext cx="8372475" cy="566737"/>
          </a:xfrm>
        </p:spPr>
        <p:txBody>
          <a:bodyPr/>
          <a:lstStyle/>
          <a:p>
            <a:pPr eaLnBrk="1" hangingPunct="1"/>
            <a:r>
              <a:rPr lang="de-DE" altLang="de-DE" sz="1800" smtClean="0"/>
              <a:t>Halsketten</a:t>
            </a:r>
          </a:p>
        </p:txBody>
      </p:sp>
      <p:pic>
        <p:nvPicPr>
          <p:cNvPr id="87043" name="Picture 4" descr="img014"/>
          <p:cNvPicPr>
            <a:picLocks noChangeAspect="1" noChangeArrowheads="1"/>
          </p:cNvPicPr>
          <p:nvPr/>
        </p:nvPicPr>
        <p:blipFill>
          <a:blip r:embed="rId3" cstate="print">
            <a:extLst>
              <a:ext uri="{28A0092B-C50C-407E-A947-70E740481C1C}">
                <a14:useLocalDpi xmlns:a14="http://schemas.microsoft.com/office/drawing/2010/main" val="0"/>
              </a:ext>
            </a:extLst>
          </a:blip>
          <a:srcRect l="14828" t="18877" r="23122" b="25163"/>
          <a:stretch>
            <a:fillRect/>
          </a:stretch>
        </p:blipFill>
        <p:spPr bwMode="auto">
          <a:xfrm>
            <a:off x="2195513" y="260350"/>
            <a:ext cx="4822825"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07730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45</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547687" lvl="3" indent="0" eaLnBrk="1" hangingPunct="1">
              <a:buSzPct val="95000"/>
              <a:buNone/>
            </a:pPr>
            <a:r>
              <a:rPr lang="de-DE" altLang="de-DE" dirty="0" smtClean="0"/>
              <a:t>6. Währt lebenslang</a:t>
            </a:r>
          </a:p>
          <a:p>
            <a:pPr marL="547687" lvl="3" indent="0" eaLnBrk="1" hangingPunct="1">
              <a:buSzPct val="95000"/>
              <a:buNone/>
            </a:pPr>
            <a:r>
              <a:rPr lang="de-DE" altLang="de-DE" dirty="0" smtClean="0"/>
              <a:t>7. Verpflichtungen und Anrechte</a:t>
            </a:r>
          </a:p>
          <a:p>
            <a:pPr marL="547687" lvl="3" indent="0" eaLnBrk="1" hangingPunct="1">
              <a:buSzPct val="95000"/>
              <a:buNone/>
            </a:pPr>
            <a:r>
              <a:rPr lang="de-DE" altLang="de-DE" dirty="0" smtClean="0"/>
              <a:t>8. Kredit und Vertrauen</a:t>
            </a:r>
          </a:p>
          <a:p>
            <a:pPr marL="547687" lvl="3" indent="0" eaLnBrk="1" hangingPunct="1">
              <a:buSzPct val="95000"/>
              <a:buNone/>
            </a:pPr>
            <a:r>
              <a:rPr lang="de-DE" altLang="de-DE" dirty="0" smtClean="0"/>
              <a:t>9. Vollzieht sich nicht unter Zwang irgendeiner Not</a:t>
            </a:r>
            <a:endParaRPr lang="de-DE" altLang="de-DE" dirty="0"/>
          </a:p>
          <a:p>
            <a:pPr eaLnBrk="1" hangingPunct="1"/>
            <a:r>
              <a:rPr lang="de-DE" altLang="de-DE" sz="2800" dirty="0" smtClean="0"/>
              <a:t>Zwei Grundregeln bzw. Prinzipen:</a:t>
            </a:r>
          </a:p>
          <a:p>
            <a:pPr marL="514350" indent="-514350" eaLnBrk="1" hangingPunct="1">
              <a:buFont typeface="+mj-lt"/>
              <a:buAutoNum type="arabicPeriod"/>
            </a:pPr>
            <a:r>
              <a:rPr lang="de-DE" altLang="de-DE" sz="2800" dirty="0" smtClean="0"/>
              <a:t>Das </a:t>
            </a:r>
            <a:r>
              <a:rPr lang="de-DE" altLang="de-DE" sz="2800" dirty="0"/>
              <a:t>Kula ist eine Gabe, die eine </a:t>
            </a:r>
            <a:r>
              <a:rPr lang="de-DE" altLang="de-DE" sz="2800" dirty="0" smtClean="0"/>
              <a:t>äquivalente Gegengabe </a:t>
            </a:r>
            <a:r>
              <a:rPr lang="de-DE" altLang="de-DE" sz="2800" dirty="0"/>
              <a:t>erfordert</a:t>
            </a:r>
          </a:p>
          <a:p>
            <a:pPr marL="514350" indent="-514350" eaLnBrk="1" hangingPunct="1">
              <a:buFont typeface="+mj-lt"/>
              <a:buAutoNum type="arabicPeriod"/>
            </a:pPr>
            <a:r>
              <a:rPr lang="de-DE" altLang="de-DE" sz="2800" dirty="0" smtClean="0"/>
              <a:t>Die </a:t>
            </a:r>
            <a:r>
              <a:rPr lang="de-DE" altLang="de-DE" sz="2800" dirty="0"/>
              <a:t>Bestimmung des Äquivalents liegt in den Händen des </a:t>
            </a:r>
            <a:r>
              <a:rPr lang="de-DE" altLang="de-DE" sz="2800" dirty="0" smtClean="0"/>
              <a:t>Gebenden</a:t>
            </a:r>
          </a:p>
          <a:p>
            <a:pPr marL="0" indent="0" eaLnBrk="1" hangingPunct="1">
              <a:buNone/>
            </a:pPr>
            <a:endParaRPr lang="de-DE" altLang="de-DE" sz="2800" dirty="0" smtClean="0"/>
          </a:p>
          <a:p>
            <a:pPr marL="0" indent="0" eaLnBrk="1" hangingPunct="1">
              <a:buNone/>
            </a:pPr>
            <a:r>
              <a:rPr lang="de-DE" altLang="de-DE" sz="2800" dirty="0" smtClean="0"/>
              <a:t>Malinowski als </a:t>
            </a:r>
            <a:r>
              <a:rPr lang="de-DE" altLang="de-DE" sz="2800" dirty="0" err="1" smtClean="0"/>
              <a:t>common</a:t>
            </a:r>
            <a:r>
              <a:rPr lang="de-DE" altLang="de-DE" sz="2800" dirty="0" smtClean="0"/>
              <a:t> sense </a:t>
            </a:r>
            <a:r>
              <a:rPr lang="de-DE" altLang="de-DE" sz="2800" dirty="0" err="1" smtClean="0"/>
              <a:t>descriptive</a:t>
            </a:r>
            <a:r>
              <a:rPr lang="de-DE" altLang="de-DE" sz="2800" dirty="0" smtClean="0"/>
              <a:t> </a:t>
            </a:r>
            <a:r>
              <a:rPr lang="de-DE" altLang="de-DE" sz="2800" dirty="0" err="1" smtClean="0"/>
              <a:t>economist</a:t>
            </a:r>
            <a:endParaRPr lang="de-DE" altLang="de-DE" sz="2800" dirty="0"/>
          </a:p>
        </p:txBody>
      </p:sp>
    </p:spTree>
    <p:extLst>
      <p:ext uri="{BB962C8B-B14F-4D97-AF65-F5344CB8AC3E}">
        <p14:creationId xmlns:p14="http://schemas.microsoft.com/office/powerpoint/2010/main" val="30621793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46</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eaLnBrk="1" hangingPunct="1"/>
            <a:r>
              <a:rPr lang="de-DE" altLang="de-DE" sz="2800" dirty="0"/>
              <a:t>Firth: „Primitive </a:t>
            </a:r>
            <a:r>
              <a:rPr lang="de-DE" altLang="de-DE" sz="2800" dirty="0" err="1"/>
              <a:t>Polynesian</a:t>
            </a:r>
            <a:r>
              <a:rPr lang="de-DE" altLang="de-DE" sz="2800" dirty="0"/>
              <a:t> Economy“</a:t>
            </a:r>
          </a:p>
          <a:p>
            <a:pPr eaLnBrk="1" hangingPunct="1"/>
            <a:r>
              <a:rPr lang="de-DE" altLang="de-DE" sz="2800" dirty="0"/>
              <a:t>Herskovits „The </a:t>
            </a:r>
            <a:r>
              <a:rPr lang="de-DE" altLang="de-DE" sz="2800" dirty="0" err="1"/>
              <a:t>Economic</a:t>
            </a:r>
            <a:r>
              <a:rPr lang="de-DE" altLang="de-DE" sz="2800" dirty="0"/>
              <a:t> Life </a:t>
            </a:r>
            <a:r>
              <a:rPr lang="de-DE" altLang="de-DE" sz="2800" dirty="0" err="1"/>
              <a:t>of</a:t>
            </a:r>
            <a:r>
              <a:rPr lang="de-DE" altLang="de-DE" sz="2800" dirty="0"/>
              <a:t> Primitive People“ (= „</a:t>
            </a:r>
            <a:r>
              <a:rPr lang="de-DE" altLang="de-DE" sz="2800" dirty="0" err="1"/>
              <a:t>Economic</a:t>
            </a:r>
            <a:r>
              <a:rPr lang="de-DE" altLang="de-DE" sz="2800" dirty="0"/>
              <a:t> Anthropology. A Study in </a:t>
            </a:r>
            <a:r>
              <a:rPr lang="de-DE" altLang="de-DE" sz="2800" dirty="0" err="1"/>
              <a:t>Compara-tive</a:t>
            </a:r>
            <a:r>
              <a:rPr lang="de-DE" altLang="de-DE" sz="2800" dirty="0"/>
              <a:t> Economics</a:t>
            </a:r>
            <a:r>
              <a:rPr lang="de-DE" altLang="de-DE" sz="2800" dirty="0" smtClean="0"/>
              <a:t>“)</a:t>
            </a:r>
          </a:p>
          <a:p>
            <a:pPr eaLnBrk="1" hangingPunct="1"/>
            <a:r>
              <a:rPr lang="de-DE" altLang="de-DE" sz="2800" dirty="0" smtClean="0"/>
              <a:t>Übertragung der neoklassischen Theorie auf die Analyse außereuropäischer Wirtschaftssysteme</a:t>
            </a:r>
          </a:p>
          <a:p>
            <a:pPr eaLnBrk="1" hangingPunct="1"/>
            <a:r>
              <a:rPr lang="de-DE" altLang="de-DE" sz="2800" dirty="0" smtClean="0"/>
              <a:t>Firth argumentiert gegen</a:t>
            </a:r>
          </a:p>
          <a:p>
            <a:pPr marL="850900" lvl="1" indent="-457200" eaLnBrk="1" hangingPunct="1">
              <a:buFont typeface="+mj-lt"/>
              <a:buAutoNum type="alphaLcPeriod"/>
            </a:pPr>
            <a:r>
              <a:rPr lang="de-DE" altLang="de-DE" dirty="0" smtClean="0"/>
              <a:t>Rein materiell-technologisch orientierte Studien</a:t>
            </a:r>
          </a:p>
          <a:p>
            <a:pPr marL="850900" lvl="1" indent="-457200" eaLnBrk="1" hangingPunct="1">
              <a:buFont typeface="+mj-lt"/>
              <a:buAutoNum type="alphaLcPeriod"/>
            </a:pPr>
            <a:r>
              <a:rPr lang="de-DE" altLang="de-DE" dirty="0" smtClean="0"/>
              <a:t>Gegen evolutionistische Studien</a:t>
            </a:r>
            <a:endParaRPr lang="de-DE" altLang="de-DE" dirty="0"/>
          </a:p>
          <a:p>
            <a:pPr marL="609600" indent="-609600" eaLnBrk="1" hangingPunct="1">
              <a:buNone/>
            </a:pPr>
            <a:r>
              <a:rPr lang="de-DE" altLang="de-DE" sz="2800" dirty="0" smtClean="0"/>
              <a:t>Substantial </a:t>
            </a:r>
            <a:r>
              <a:rPr lang="de-DE" altLang="de-DE" sz="2800" dirty="0" err="1" smtClean="0"/>
              <a:t>propositions</a:t>
            </a:r>
            <a:r>
              <a:rPr lang="de-DE" altLang="de-DE" sz="2800" dirty="0" smtClean="0"/>
              <a:t>       –      formal </a:t>
            </a:r>
            <a:r>
              <a:rPr lang="de-DE" altLang="de-DE" sz="2800" dirty="0" err="1" smtClean="0"/>
              <a:t>propositions</a:t>
            </a:r>
            <a:endParaRPr lang="de-DE" altLang="de-DE" sz="2800" dirty="0" smtClean="0"/>
          </a:p>
          <a:p>
            <a:pPr marL="609600" indent="-609600" eaLnBrk="1" hangingPunct="1">
              <a:buNone/>
            </a:pPr>
            <a:r>
              <a:rPr lang="de-DE" altLang="de-DE" sz="2800" dirty="0" err="1"/>
              <a:t>i</a:t>
            </a:r>
            <a:r>
              <a:rPr lang="de-DE" altLang="de-DE" sz="2800" dirty="0" err="1" smtClean="0"/>
              <a:t>nstitut</a:t>
            </a:r>
            <a:r>
              <a:rPr lang="de-DE" altLang="de-DE" sz="2800" dirty="0" smtClean="0"/>
              <a:t>. Gegebenheiten - </a:t>
            </a:r>
            <a:r>
              <a:rPr lang="de-DE" altLang="de-DE" sz="2800" dirty="0" err="1" smtClean="0"/>
              <a:t>gener</a:t>
            </a:r>
            <a:r>
              <a:rPr lang="de-DE" altLang="de-DE" sz="2800" dirty="0" smtClean="0"/>
              <a:t>. Gesetzmäßigkeiten</a:t>
            </a:r>
          </a:p>
        </p:txBody>
      </p:sp>
    </p:spTree>
    <p:extLst>
      <p:ext uri="{BB962C8B-B14F-4D97-AF65-F5344CB8AC3E}">
        <p14:creationId xmlns:p14="http://schemas.microsoft.com/office/powerpoint/2010/main" val="30056182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47</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eaLnBrk="1" hangingPunct="1"/>
            <a:r>
              <a:rPr lang="de-DE" altLang="de-DE" sz="2800" dirty="0" smtClean="0"/>
              <a:t>Herskovits – </a:t>
            </a:r>
            <a:r>
              <a:rPr lang="de-DE" altLang="de-DE" sz="2800" i="1" dirty="0" err="1" smtClean="0"/>
              <a:t>economizing</a:t>
            </a:r>
            <a:r>
              <a:rPr lang="de-DE" altLang="de-DE" sz="2800" i="1" dirty="0" smtClean="0"/>
              <a:t> </a:t>
            </a:r>
            <a:r>
              <a:rPr lang="de-DE" altLang="de-DE" sz="2800" dirty="0" smtClean="0"/>
              <a:t>(Umgang mit knappen Ressourcen)</a:t>
            </a:r>
          </a:p>
          <a:p>
            <a:pPr marL="850900" lvl="1" indent="-457200" eaLnBrk="1" hangingPunct="1">
              <a:buFont typeface="+mj-lt"/>
              <a:buAutoNum type="alphaLcPeriod"/>
            </a:pPr>
            <a:r>
              <a:rPr lang="de-DE" altLang="de-DE" dirty="0" smtClean="0"/>
              <a:t>Bewusste Entscheidung</a:t>
            </a:r>
          </a:p>
          <a:p>
            <a:pPr marL="850900" lvl="1" indent="-457200" eaLnBrk="1" hangingPunct="1">
              <a:buFont typeface="+mj-lt"/>
              <a:buAutoNum type="alphaLcPeriod"/>
            </a:pPr>
            <a:r>
              <a:rPr lang="de-DE" altLang="de-DE" dirty="0" smtClean="0"/>
              <a:t>Zwei oder mehr Alternativen</a:t>
            </a:r>
          </a:p>
          <a:p>
            <a:pPr marL="850900" lvl="1" indent="-457200" eaLnBrk="1" hangingPunct="1">
              <a:buFont typeface="+mj-lt"/>
              <a:buAutoNum type="alphaLcPeriod"/>
            </a:pPr>
            <a:r>
              <a:rPr lang="de-DE" altLang="de-DE" dirty="0" smtClean="0"/>
              <a:t>Effizienz</a:t>
            </a:r>
            <a:endParaRPr lang="de-DE" altLang="de-DE" dirty="0"/>
          </a:p>
          <a:p>
            <a:pPr eaLnBrk="1" hangingPunct="1"/>
            <a:r>
              <a:rPr lang="de-DE" altLang="de-DE" sz="2800" dirty="0" smtClean="0"/>
              <a:t>Sparsamkeitsprinzip</a:t>
            </a:r>
          </a:p>
          <a:p>
            <a:pPr marL="0" indent="0" eaLnBrk="1" hangingPunct="1">
              <a:buNone/>
            </a:pPr>
            <a:endParaRPr lang="de-DE" altLang="de-DE" sz="2800" dirty="0"/>
          </a:p>
          <a:p>
            <a:pPr marL="0" indent="0" eaLnBrk="1" hangingPunct="1">
              <a:buNone/>
            </a:pPr>
            <a:r>
              <a:rPr lang="de-DE" altLang="de-DE" sz="2800" dirty="0" err="1" smtClean="0"/>
              <a:t>Substantivismus</a:t>
            </a:r>
            <a:endParaRPr lang="de-DE" altLang="de-DE" sz="2800" dirty="0" smtClean="0"/>
          </a:p>
          <a:p>
            <a:pPr eaLnBrk="1" hangingPunct="1"/>
            <a:r>
              <a:rPr lang="de-DE" altLang="de-DE" sz="2800" dirty="0" smtClean="0"/>
              <a:t>Reziprozität &amp; Redistribution vs. Marktaustausch</a:t>
            </a:r>
          </a:p>
          <a:p>
            <a:pPr eaLnBrk="1" hangingPunct="1"/>
            <a:r>
              <a:rPr lang="de-DE" altLang="de-DE" sz="2800" dirty="0" smtClean="0"/>
              <a:t>Karl Polanyi (1886-1964)</a:t>
            </a:r>
          </a:p>
          <a:p>
            <a:pPr eaLnBrk="1" hangingPunct="1"/>
            <a:r>
              <a:rPr lang="de-DE" altLang="de-DE" sz="2800" dirty="0" smtClean="0"/>
              <a:t>Ökonomische Aktivitäten als soziale Phänomene</a:t>
            </a:r>
          </a:p>
        </p:txBody>
      </p:sp>
    </p:spTree>
    <p:extLst>
      <p:ext uri="{BB962C8B-B14F-4D97-AF65-F5344CB8AC3E}">
        <p14:creationId xmlns:p14="http://schemas.microsoft.com/office/powerpoint/2010/main" val="40408139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48</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eaLnBrk="1" hangingPunct="1"/>
            <a:r>
              <a:rPr lang="de-DE" altLang="de-DE" sz="2800" dirty="0" smtClean="0"/>
              <a:t>Tradition der </a:t>
            </a:r>
            <a:r>
              <a:rPr lang="de-DE" altLang="de-DE" sz="2800" i="1" dirty="0" err="1" smtClean="0"/>
              <a:t>Institutional</a:t>
            </a:r>
            <a:r>
              <a:rPr lang="de-DE" altLang="de-DE" sz="2800" i="1" dirty="0" smtClean="0"/>
              <a:t> Economics</a:t>
            </a:r>
          </a:p>
          <a:p>
            <a:pPr eaLnBrk="1" hangingPunct="1"/>
            <a:r>
              <a:rPr lang="de-DE" altLang="de-DE" sz="2800" dirty="0" smtClean="0"/>
              <a:t>Zwei Bedeutungen des Ökonomischen</a:t>
            </a:r>
          </a:p>
          <a:p>
            <a:pPr marL="850900" lvl="1" indent="-457200" eaLnBrk="1" hangingPunct="1">
              <a:buFont typeface="+mj-lt"/>
              <a:buAutoNum type="arabicPeriod"/>
            </a:pPr>
            <a:r>
              <a:rPr lang="de-DE" altLang="de-DE" dirty="0" smtClean="0"/>
              <a:t>Substantive Bedeutung = universell gültig</a:t>
            </a:r>
          </a:p>
          <a:p>
            <a:pPr marL="850900" lvl="1" indent="-457200" eaLnBrk="1" hangingPunct="1">
              <a:buFont typeface="+mj-lt"/>
              <a:buAutoNum type="arabicPeriod"/>
            </a:pPr>
            <a:r>
              <a:rPr lang="de-DE" altLang="de-DE" dirty="0" smtClean="0"/>
              <a:t>Formale Bedeutung ≠ universell gültig</a:t>
            </a:r>
          </a:p>
          <a:p>
            <a:pPr eaLnBrk="1" hangingPunct="1"/>
            <a:r>
              <a:rPr lang="de-DE" altLang="de-DE" sz="2800" i="1" dirty="0" err="1" smtClean="0"/>
              <a:t>Individiduelle</a:t>
            </a:r>
            <a:r>
              <a:rPr lang="de-DE" altLang="de-DE" sz="2800" i="1" dirty="0" smtClean="0"/>
              <a:t> Entscheidungen versus gesellschaftliche Organisation</a:t>
            </a:r>
          </a:p>
          <a:p>
            <a:pPr eaLnBrk="1" hangingPunct="1"/>
            <a:r>
              <a:rPr lang="de-DE" altLang="de-DE" sz="2800" i="1" dirty="0" err="1"/>
              <a:t>three</a:t>
            </a:r>
            <a:r>
              <a:rPr lang="de-DE" altLang="de-DE" sz="2800" i="1" dirty="0"/>
              <a:t> </a:t>
            </a:r>
            <a:r>
              <a:rPr lang="de-DE" altLang="de-DE" sz="2800" i="1" dirty="0" err="1"/>
              <a:t>forms</a:t>
            </a:r>
            <a:r>
              <a:rPr lang="de-DE" altLang="de-DE" sz="2800" i="1" dirty="0"/>
              <a:t> </a:t>
            </a:r>
            <a:r>
              <a:rPr lang="de-DE" altLang="de-DE" sz="2800" i="1" dirty="0" err="1"/>
              <a:t>of</a:t>
            </a:r>
            <a:r>
              <a:rPr lang="de-DE" altLang="de-DE" sz="2800" i="1" dirty="0"/>
              <a:t> </a:t>
            </a:r>
            <a:r>
              <a:rPr lang="de-DE" altLang="de-DE" sz="2800" i="1" dirty="0" err="1"/>
              <a:t>integration</a:t>
            </a:r>
            <a:endParaRPr lang="de-DE" altLang="de-DE" sz="2800" i="1" dirty="0" smtClean="0"/>
          </a:p>
          <a:p>
            <a:pPr marL="850900" lvl="1" indent="-457200" eaLnBrk="1" hangingPunct="1">
              <a:buFont typeface="+mj-lt"/>
              <a:buAutoNum type="arabicPeriod"/>
            </a:pPr>
            <a:r>
              <a:rPr lang="de-DE" altLang="de-DE" dirty="0" smtClean="0"/>
              <a:t>Reziprozität</a:t>
            </a:r>
          </a:p>
          <a:p>
            <a:pPr marL="850900" lvl="1" indent="-457200" eaLnBrk="1" hangingPunct="1">
              <a:buFont typeface="+mj-lt"/>
              <a:buAutoNum type="arabicPeriod"/>
            </a:pPr>
            <a:r>
              <a:rPr lang="de-DE" altLang="de-DE" dirty="0" smtClean="0"/>
              <a:t>Redistribution</a:t>
            </a:r>
          </a:p>
          <a:p>
            <a:pPr marL="850900" lvl="1" indent="-457200" eaLnBrk="1" hangingPunct="1">
              <a:buFont typeface="+mj-lt"/>
              <a:buAutoNum type="arabicPeriod"/>
            </a:pPr>
            <a:r>
              <a:rPr lang="de-DE" altLang="de-DE" dirty="0" smtClean="0"/>
              <a:t>(Markt-)Tausch</a:t>
            </a:r>
          </a:p>
        </p:txBody>
      </p:sp>
    </p:spTree>
    <p:extLst>
      <p:ext uri="{BB962C8B-B14F-4D97-AF65-F5344CB8AC3E}">
        <p14:creationId xmlns:p14="http://schemas.microsoft.com/office/powerpoint/2010/main" val="39090052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49</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eaLnBrk="1" hangingPunct="1"/>
            <a:r>
              <a:rPr lang="de-DE" altLang="de-DE" i="1" dirty="0" err="1"/>
              <a:t>t</a:t>
            </a:r>
            <a:r>
              <a:rPr lang="de-DE" altLang="de-DE" i="1" dirty="0" err="1" smtClean="0"/>
              <a:t>ribal</a:t>
            </a:r>
            <a:r>
              <a:rPr lang="de-DE" altLang="de-DE" i="1" dirty="0" smtClean="0"/>
              <a:t> </a:t>
            </a:r>
            <a:r>
              <a:rPr lang="de-DE" altLang="de-DE" i="1" dirty="0" err="1" smtClean="0"/>
              <a:t>societies</a:t>
            </a:r>
            <a:r>
              <a:rPr lang="de-DE" altLang="de-DE" i="1" dirty="0" smtClean="0"/>
              <a:t> </a:t>
            </a:r>
            <a:r>
              <a:rPr lang="de-DE" altLang="de-DE" dirty="0" smtClean="0"/>
              <a:t>– vornehmlich Reziprozität</a:t>
            </a:r>
          </a:p>
          <a:p>
            <a:pPr eaLnBrk="1" hangingPunct="1"/>
            <a:r>
              <a:rPr lang="de-DE" altLang="de-DE" i="1" dirty="0" err="1"/>
              <a:t>a</a:t>
            </a:r>
            <a:r>
              <a:rPr lang="de-DE" altLang="de-DE" i="1" dirty="0" err="1" smtClean="0"/>
              <a:t>rchaic</a:t>
            </a:r>
            <a:r>
              <a:rPr lang="de-DE" altLang="de-DE" i="1" dirty="0" smtClean="0"/>
              <a:t> </a:t>
            </a:r>
            <a:r>
              <a:rPr lang="de-DE" altLang="de-DE" i="1" dirty="0" err="1" smtClean="0"/>
              <a:t>societies</a:t>
            </a:r>
            <a:r>
              <a:rPr lang="de-DE" altLang="de-DE" i="1" dirty="0" smtClean="0"/>
              <a:t> </a:t>
            </a:r>
            <a:r>
              <a:rPr lang="de-DE" altLang="de-DE" dirty="0" smtClean="0"/>
              <a:t>– vornehmlich </a:t>
            </a:r>
            <a:r>
              <a:rPr lang="de-DE" altLang="de-DE" dirty="0" err="1" smtClean="0"/>
              <a:t>Rediastribution</a:t>
            </a:r>
            <a:endParaRPr lang="de-DE" altLang="de-DE" dirty="0" smtClean="0"/>
          </a:p>
          <a:p>
            <a:pPr eaLnBrk="1" hangingPunct="1"/>
            <a:r>
              <a:rPr lang="de-DE" altLang="de-DE" i="1" dirty="0" err="1"/>
              <a:t>i</a:t>
            </a:r>
            <a:r>
              <a:rPr lang="de-DE" altLang="de-DE" i="1" dirty="0" err="1" smtClean="0"/>
              <a:t>ndustrial</a:t>
            </a:r>
            <a:r>
              <a:rPr lang="de-DE" altLang="de-DE" i="1" dirty="0" smtClean="0"/>
              <a:t> </a:t>
            </a:r>
            <a:r>
              <a:rPr lang="de-DE" altLang="de-DE" i="1" dirty="0" err="1" smtClean="0"/>
              <a:t>societies</a:t>
            </a:r>
            <a:r>
              <a:rPr lang="de-DE" altLang="de-DE" i="1" dirty="0" smtClean="0"/>
              <a:t> </a:t>
            </a:r>
            <a:r>
              <a:rPr lang="de-DE" altLang="de-DE" dirty="0" smtClean="0"/>
              <a:t>– Marktaustausch</a:t>
            </a:r>
          </a:p>
          <a:p>
            <a:pPr eaLnBrk="1" hangingPunct="1"/>
            <a:r>
              <a:rPr lang="de-DE" altLang="de-DE" dirty="0" smtClean="0"/>
              <a:t>3 Formen von Handel</a:t>
            </a:r>
          </a:p>
          <a:p>
            <a:pPr marL="850900" lvl="1" indent="-457200" eaLnBrk="1" hangingPunct="1">
              <a:buFont typeface="+mj-lt"/>
              <a:buAutoNum type="arabicPeriod"/>
            </a:pPr>
            <a:r>
              <a:rPr lang="de-DE" altLang="de-DE" dirty="0" smtClean="0"/>
              <a:t>Gabenhandel (</a:t>
            </a:r>
            <a:r>
              <a:rPr lang="de-DE" altLang="de-DE" i="1" dirty="0" err="1" smtClean="0"/>
              <a:t>gift</a:t>
            </a:r>
            <a:r>
              <a:rPr lang="de-DE" altLang="de-DE" i="1" dirty="0" smtClean="0"/>
              <a:t> </a:t>
            </a:r>
            <a:r>
              <a:rPr lang="de-DE" altLang="de-DE" i="1" dirty="0" err="1" smtClean="0"/>
              <a:t>trade</a:t>
            </a:r>
            <a:r>
              <a:rPr lang="de-DE" altLang="de-DE" dirty="0" smtClean="0"/>
              <a:t>)</a:t>
            </a:r>
          </a:p>
          <a:p>
            <a:pPr marL="850900" lvl="1" indent="-457200" eaLnBrk="1" hangingPunct="1">
              <a:buFont typeface="+mj-lt"/>
              <a:buAutoNum type="arabicPeriod"/>
            </a:pPr>
            <a:r>
              <a:rPr lang="de-DE" altLang="de-DE" dirty="0" smtClean="0"/>
              <a:t>Verwalteten Handel (</a:t>
            </a:r>
            <a:r>
              <a:rPr lang="de-DE" altLang="de-DE" i="1" dirty="0" err="1" smtClean="0"/>
              <a:t>administrated</a:t>
            </a:r>
            <a:r>
              <a:rPr lang="de-DE" altLang="de-DE" i="1" dirty="0" smtClean="0"/>
              <a:t> </a:t>
            </a:r>
            <a:r>
              <a:rPr lang="de-DE" altLang="de-DE" i="1" dirty="0" err="1" smtClean="0"/>
              <a:t>trade</a:t>
            </a:r>
            <a:r>
              <a:rPr lang="de-DE" altLang="de-DE" dirty="0" smtClean="0"/>
              <a:t>)</a:t>
            </a:r>
          </a:p>
          <a:p>
            <a:pPr marL="850900" lvl="1" indent="-457200" eaLnBrk="1" hangingPunct="1">
              <a:buFont typeface="+mj-lt"/>
              <a:buAutoNum type="arabicPeriod"/>
            </a:pPr>
            <a:r>
              <a:rPr lang="de-DE" altLang="de-DE" dirty="0" smtClean="0"/>
              <a:t>Markthandel (</a:t>
            </a:r>
            <a:r>
              <a:rPr lang="de-DE" altLang="de-DE" i="1" dirty="0" err="1" smtClean="0"/>
              <a:t>market</a:t>
            </a:r>
            <a:r>
              <a:rPr lang="de-DE" altLang="de-DE" i="1" dirty="0" smtClean="0"/>
              <a:t> </a:t>
            </a:r>
            <a:r>
              <a:rPr lang="de-DE" altLang="de-DE" i="1" dirty="0" err="1" smtClean="0"/>
              <a:t>trade</a:t>
            </a:r>
            <a:r>
              <a:rPr lang="de-DE" altLang="de-DE" dirty="0" smtClean="0"/>
              <a:t>)</a:t>
            </a:r>
          </a:p>
          <a:p>
            <a:pPr eaLnBrk="1" hangingPunct="1"/>
            <a:endParaRPr lang="de-DE" altLang="de-DE" dirty="0" smtClean="0"/>
          </a:p>
          <a:p>
            <a:pPr eaLnBrk="1" hangingPunct="1"/>
            <a:r>
              <a:rPr lang="de-DE" altLang="de-DE" dirty="0" smtClean="0"/>
              <a:t>George Dalton (1926-1991)</a:t>
            </a:r>
          </a:p>
          <a:p>
            <a:pPr eaLnBrk="1" hangingPunct="1"/>
            <a:r>
              <a:rPr lang="de-DE" altLang="de-DE" i="1" dirty="0" err="1" smtClean="0"/>
              <a:t>Economic</a:t>
            </a:r>
            <a:r>
              <a:rPr lang="de-DE" altLang="de-DE" i="1" dirty="0" smtClean="0"/>
              <a:t> </a:t>
            </a:r>
            <a:r>
              <a:rPr lang="de-DE" altLang="de-DE" i="1" dirty="0" err="1" smtClean="0"/>
              <a:t>Theory</a:t>
            </a:r>
            <a:r>
              <a:rPr lang="de-DE" altLang="de-DE" i="1" dirty="0" smtClean="0"/>
              <a:t> </a:t>
            </a:r>
            <a:r>
              <a:rPr lang="de-DE" altLang="de-DE" i="1" dirty="0" err="1" smtClean="0"/>
              <a:t>and</a:t>
            </a:r>
            <a:r>
              <a:rPr lang="de-DE" altLang="de-DE" i="1" dirty="0" smtClean="0"/>
              <a:t> Primitive Society</a:t>
            </a:r>
          </a:p>
          <a:p>
            <a:pPr eaLnBrk="1" hangingPunct="1"/>
            <a:r>
              <a:rPr lang="de-DE" altLang="de-DE" dirty="0" smtClean="0"/>
              <a:t>Bezug zur empirischen Anwendung auf zwei Weisen:</a:t>
            </a:r>
          </a:p>
        </p:txBody>
      </p:sp>
    </p:spTree>
    <p:extLst>
      <p:ext uri="{BB962C8B-B14F-4D97-AF65-F5344CB8AC3E}">
        <p14:creationId xmlns:p14="http://schemas.microsoft.com/office/powerpoint/2010/main" val="17798664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50</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731837" lvl="2" indent="-457200" eaLnBrk="1" hangingPunct="1">
              <a:buClr>
                <a:srgbClr val="0BD0D9"/>
              </a:buClr>
              <a:buSzPct val="95000"/>
              <a:buFont typeface="+mj-lt"/>
              <a:buAutoNum type="arabicPeriod"/>
            </a:pPr>
            <a:r>
              <a:rPr lang="de-DE" altLang="de-DE" dirty="0"/>
              <a:t>Integrationsformen der Reziprozität &amp; Redistribution</a:t>
            </a:r>
          </a:p>
          <a:p>
            <a:pPr marL="731837" lvl="2" indent="-457200" eaLnBrk="1" hangingPunct="1">
              <a:buClr>
                <a:srgbClr val="0BD0D9"/>
              </a:buClr>
              <a:buSzPct val="95000"/>
              <a:buFont typeface="+mj-lt"/>
              <a:buAutoNum type="arabicPeriod"/>
            </a:pPr>
            <a:r>
              <a:rPr lang="de-DE" altLang="de-DE" dirty="0" smtClean="0"/>
              <a:t>6 </a:t>
            </a:r>
            <a:r>
              <a:rPr lang="de-DE" altLang="de-DE" dirty="0"/>
              <a:t>Kategorien bei Untersuchung </a:t>
            </a:r>
            <a:r>
              <a:rPr lang="de-DE" altLang="de-DE" dirty="0" smtClean="0"/>
              <a:t>nichtmarktwirtschaftlicher Ökonomien</a:t>
            </a:r>
            <a:endParaRPr lang="de-DE" altLang="de-DE" sz="2800" dirty="0" smtClean="0"/>
          </a:p>
          <a:p>
            <a:pPr eaLnBrk="1" hangingPunct="1"/>
            <a:r>
              <a:rPr lang="de-DE" altLang="de-DE" sz="2800" dirty="0" smtClean="0"/>
              <a:t>Integrationsformen nach Dalton</a:t>
            </a:r>
          </a:p>
          <a:p>
            <a:pPr marL="731837" lvl="2" indent="-457200" eaLnBrk="1" hangingPunct="1">
              <a:buClr>
                <a:srgbClr val="0BD0D9"/>
              </a:buClr>
              <a:buSzPct val="95000"/>
              <a:buFont typeface="+mj-lt"/>
              <a:buAutoNum type="arabicPeriod"/>
            </a:pPr>
            <a:r>
              <a:rPr lang="de-DE" altLang="de-DE" dirty="0" smtClean="0"/>
              <a:t>Systeme </a:t>
            </a:r>
            <a:r>
              <a:rPr lang="de-DE" altLang="de-DE" dirty="0"/>
              <a:t>nach </a:t>
            </a:r>
            <a:r>
              <a:rPr lang="de-DE" altLang="de-DE" dirty="0" smtClean="0"/>
              <a:t>marktwirtschaftlichen Kriterien</a:t>
            </a:r>
          </a:p>
          <a:p>
            <a:pPr marL="731837" lvl="2" indent="-457200" eaLnBrk="1" hangingPunct="1">
              <a:buClr>
                <a:srgbClr val="0BD0D9"/>
              </a:buClr>
              <a:buSzPct val="95000"/>
              <a:buFont typeface="+mj-lt"/>
              <a:buAutoNum type="arabicPeriod"/>
            </a:pPr>
            <a:r>
              <a:rPr lang="de-DE" altLang="de-DE" dirty="0" smtClean="0"/>
              <a:t>Systeme mit Reziprozität und/oder Redistribution bei Horden, Stämmen und bäuerlichen Gesellschaften </a:t>
            </a:r>
            <a:endParaRPr lang="de-DE" altLang="de-DE" dirty="0"/>
          </a:p>
          <a:p>
            <a:pPr eaLnBrk="1" hangingPunct="1"/>
            <a:r>
              <a:rPr lang="de-DE" altLang="de-DE" sz="2800" dirty="0" smtClean="0"/>
              <a:t>Klassifikation von Wirtschafts- und Gesellschafts-typen nach Dalton/</a:t>
            </a:r>
            <a:r>
              <a:rPr lang="de-DE" altLang="de-DE" sz="2800" dirty="0" err="1" smtClean="0"/>
              <a:t>Bohannan</a:t>
            </a:r>
            <a:r>
              <a:rPr lang="de-DE" altLang="de-DE" sz="2800" dirty="0" smtClean="0"/>
              <a:t>:</a:t>
            </a:r>
          </a:p>
          <a:p>
            <a:pPr marL="850900" lvl="1" indent="-457200" eaLnBrk="1" hangingPunct="1">
              <a:buFont typeface="+mj-lt"/>
              <a:buAutoNum type="arabicPeriod"/>
            </a:pPr>
            <a:r>
              <a:rPr lang="de-DE" altLang="de-DE" dirty="0" smtClean="0"/>
              <a:t>Marktlose Gesellschaften</a:t>
            </a:r>
          </a:p>
          <a:p>
            <a:pPr marL="850900" lvl="1" indent="-457200" eaLnBrk="1" hangingPunct="1">
              <a:buFont typeface="+mj-lt"/>
              <a:buAutoNum type="arabicPeriod"/>
            </a:pPr>
            <a:r>
              <a:rPr lang="de-DE" altLang="de-DE" dirty="0" smtClean="0"/>
              <a:t>Gesellschaften mit peripheren Märkten</a:t>
            </a:r>
          </a:p>
          <a:p>
            <a:pPr marL="850900" lvl="1" indent="-457200" eaLnBrk="1" hangingPunct="1">
              <a:buFont typeface="+mj-lt"/>
              <a:buAutoNum type="arabicPeriod"/>
            </a:pPr>
            <a:r>
              <a:rPr lang="de-DE" altLang="de-DE" dirty="0" smtClean="0"/>
              <a:t>Westlich beeinflusste Gesellschaften</a:t>
            </a:r>
          </a:p>
        </p:txBody>
      </p:sp>
    </p:spTree>
    <p:extLst>
      <p:ext uri="{BB962C8B-B14F-4D97-AF65-F5344CB8AC3E}">
        <p14:creationId xmlns:p14="http://schemas.microsoft.com/office/powerpoint/2010/main" val="29172563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51</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eaLnBrk="1" hangingPunct="1"/>
            <a:r>
              <a:rPr lang="de-DE" altLang="de-DE" sz="2800" dirty="0" smtClean="0"/>
              <a:t>6 Kategorien zur Untersuchung von nichtmarkt-wirtschaftlichen Ökonomien:</a:t>
            </a:r>
          </a:p>
          <a:p>
            <a:pPr marL="850900" lvl="1" indent="-457200" eaLnBrk="1" hangingPunct="1">
              <a:buFont typeface="+mj-lt"/>
              <a:buAutoNum type="arabicPeriod"/>
            </a:pPr>
            <a:r>
              <a:rPr lang="en-US" dirty="0" smtClean="0"/>
              <a:t>die </a:t>
            </a:r>
            <a:r>
              <a:rPr lang="en-US" dirty="0" err="1"/>
              <a:t>technologischen</a:t>
            </a:r>
            <a:r>
              <a:rPr lang="en-US" dirty="0"/>
              <a:t> </a:t>
            </a:r>
            <a:r>
              <a:rPr lang="en-US" dirty="0" err="1"/>
              <a:t>Prozesse</a:t>
            </a:r>
            <a:r>
              <a:rPr lang="en-US" dirty="0"/>
              <a:t> und die </a:t>
            </a:r>
            <a:r>
              <a:rPr lang="en-US" dirty="0" err="1"/>
              <a:t>Grundlagen</a:t>
            </a:r>
            <a:r>
              <a:rPr lang="en-US" dirty="0"/>
              <a:t> der </a:t>
            </a:r>
            <a:r>
              <a:rPr lang="en-US" dirty="0" err="1" smtClean="0"/>
              <a:t>Subsistenz</a:t>
            </a:r>
            <a:r>
              <a:rPr lang="en-US" dirty="0" smtClean="0"/>
              <a:t> </a:t>
            </a:r>
          </a:p>
          <a:p>
            <a:pPr marL="850900" lvl="1" indent="-457200" eaLnBrk="1" hangingPunct="1">
              <a:buFont typeface="+mj-lt"/>
              <a:buAutoNum type="arabicPeriod"/>
            </a:pPr>
            <a:r>
              <a:rPr lang="en-US" dirty="0" smtClean="0"/>
              <a:t>die </a:t>
            </a:r>
            <a:r>
              <a:rPr lang="en-US" dirty="0" err="1"/>
              <a:t>Ebene</a:t>
            </a:r>
            <a:r>
              <a:rPr lang="en-US" dirty="0"/>
              <a:t> und </a:t>
            </a:r>
            <a:r>
              <a:rPr lang="en-US" dirty="0" err="1"/>
              <a:t>Stabilität</a:t>
            </a:r>
            <a:r>
              <a:rPr lang="en-US" dirty="0"/>
              <a:t> des Outputs an </a:t>
            </a:r>
            <a:r>
              <a:rPr lang="en-US" dirty="0" err="1"/>
              <a:t>materiellen</a:t>
            </a:r>
            <a:r>
              <a:rPr lang="en-US" dirty="0"/>
              <a:t> </a:t>
            </a:r>
            <a:r>
              <a:rPr lang="en-US" dirty="0" err="1" smtClean="0"/>
              <a:t>Gutem</a:t>
            </a:r>
            <a:r>
              <a:rPr lang="en-US" dirty="0" smtClean="0"/>
              <a:t> </a:t>
            </a:r>
          </a:p>
          <a:p>
            <a:pPr marL="850900" lvl="1" indent="-457200" eaLnBrk="1" hangingPunct="1">
              <a:buFont typeface="+mj-lt"/>
              <a:buAutoNum type="arabicPeriod"/>
            </a:pPr>
            <a:r>
              <a:rPr lang="en-US" dirty="0" smtClean="0"/>
              <a:t>die </a:t>
            </a:r>
            <a:r>
              <a:rPr lang="en-US" dirty="0" err="1"/>
              <a:t>ökologischen</a:t>
            </a:r>
            <a:r>
              <a:rPr lang="en-US" dirty="0"/>
              <a:t> </a:t>
            </a:r>
            <a:r>
              <a:rPr lang="en-US" dirty="0" err="1" smtClean="0"/>
              <a:t>Rahmenbedingungen</a:t>
            </a:r>
            <a:r>
              <a:rPr lang="en-US" dirty="0" smtClean="0"/>
              <a:t> </a:t>
            </a:r>
          </a:p>
          <a:p>
            <a:pPr marL="850900" lvl="1" indent="-457200" eaLnBrk="1" hangingPunct="1">
              <a:buFont typeface="+mj-lt"/>
              <a:buAutoNum type="arabicPeriod"/>
            </a:pPr>
            <a:r>
              <a:rPr lang="en-US" dirty="0" smtClean="0"/>
              <a:t>die </a:t>
            </a:r>
            <a:r>
              <a:rPr lang="en-US" dirty="0" err="1"/>
              <a:t>ökonomische</a:t>
            </a:r>
            <a:r>
              <a:rPr lang="en-US" dirty="0"/>
              <a:t> </a:t>
            </a:r>
            <a:r>
              <a:rPr lang="en-US" dirty="0" err="1"/>
              <a:t>Organisation</a:t>
            </a:r>
            <a:r>
              <a:rPr lang="en-US" dirty="0"/>
              <a:t> </a:t>
            </a:r>
            <a:r>
              <a:rPr lang="en-US" dirty="0" err="1"/>
              <a:t>unter</a:t>
            </a:r>
            <a:r>
              <a:rPr lang="en-US" dirty="0"/>
              <a:t> </a:t>
            </a:r>
            <a:r>
              <a:rPr lang="en-US" dirty="0" err="1"/>
              <a:t>dem</a:t>
            </a:r>
            <a:r>
              <a:rPr lang="en-US" dirty="0"/>
              <a:t> </a:t>
            </a:r>
            <a:r>
              <a:rPr lang="en-US" dirty="0" err="1"/>
              <a:t>Schwerpunkt</a:t>
            </a:r>
            <a:r>
              <a:rPr lang="en-US" dirty="0"/>
              <a:t> der </a:t>
            </a:r>
            <a:r>
              <a:rPr lang="en-US" dirty="0" err="1" smtClean="0"/>
              <a:t>Transaktionen</a:t>
            </a:r>
            <a:endParaRPr lang="en-US" dirty="0" smtClean="0"/>
          </a:p>
          <a:p>
            <a:pPr marL="850900" lvl="1" indent="-457200" eaLnBrk="1" hangingPunct="1">
              <a:buFont typeface="+mj-lt"/>
              <a:buAutoNum type="arabicPeriod"/>
            </a:pPr>
            <a:r>
              <a:rPr lang="en-US" dirty="0" smtClean="0"/>
              <a:t>das </a:t>
            </a:r>
            <a:r>
              <a:rPr lang="en-US" dirty="0" err="1"/>
              <a:t>Verhältnis</a:t>
            </a:r>
            <a:r>
              <a:rPr lang="en-US" dirty="0"/>
              <a:t> der </a:t>
            </a:r>
            <a:r>
              <a:rPr lang="en-US" dirty="0" err="1"/>
              <a:t>Ökonomie</a:t>
            </a:r>
            <a:r>
              <a:rPr lang="en-US" dirty="0"/>
              <a:t> </a:t>
            </a:r>
            <a:r>
              <a:rPr lang="en-US" dirty="0" err="1"/>
              <a:t>zur</a:t>
            </a:r>
            <a:r>
              <a:rPr lang="en-US" dirty="0"/>
              <a:t> </a:t>
            </a:r>
            <a:r>
              <a:rPr lang="en-US" dirty="0" err="1" smtClean="0"/>
              <a:t>Gesamtgesellschaft</a:t>
            </a:r>
            <a:endParaRPr lang="en-US" dirty="0"/>
          </a:p>
          <a:p>
            <a:pPr marL="850900" lvl="1" indent="-457200" eaLnBrk="1" hangingPunct="1">
              <a:buFont typeface="+mj-lt"/>
              <a:buAutoNum type="arabicPeriod"/>
            </a:pPr>
            <a:r>
              <a:rPr lang="en-US" dirty="0" smtClean="0"/>
              <a:t>das </a:t>
            </a:r>
            <a:r>
              <a:rPr lang="en-US" dirty="0" err="1"/>
              <a:t>Verhältnis</a:t>
            </a:r>
            <a:r>
              <a:rPr lang="en-US" dirty="0"/>
              <a:t> von </a:t>
            </a:r>
            <a:r>
              <a:rPr lang="en-US" dirty="0" err="1"/>
              <a:t>Subsistenz</a:t>
            </a:r>
            <a:r>
              <a:rPr lang="en-US" dirty="0"/>
              <a:t>- </a:t>
            </a:r>
            <a:r>
              <a:rPr lang="en-US" dirty="0" err="1"/>
              <a:t>zu</a:t>
            </a:r>
            <a:r>
              <a:rPr lang="en-US" dirty="0"/>
              <a:t> </a:t>
            </a:r>
            <a:r>
              <a:rPr lang="en-US" dirty="0" err="1"/>
              <a:t>Prestigeökonomie</a:t>
            </a:r>
            <a:endParaRPr lang="de-DE" altLang="de-DE" dirty="0" smtClean="0"/>
          </a:p>
        </p:txBody>
      </p:sp>
    </p:spTree>
    <p:extLst>
      <p:ext uri="{BB962C8B-B14F-4D97-AF65-F5344CB8AC3E}">
        <p14:creationId xmlns:p14="http://schemas.microsoft.com/office/powerpoint/2010/main" val="39551362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52</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Weitere Entwicklung</a:t>
            </a:r>
          </a:p>
          <a:p>
            <a:pPr eaLnBrk="1" hangingPunct="1"/>
            <a:r>
              <a:rPr lang="de-DE" altLang="de-DE" sz="2800" dirty="0" smtClean="0"/>
              <a:t>Marshall D. </a:t>
            </a:r>
            <a:r>
              <a:rPr lang="de-DE" altLang="de-DE" sz="2800" dirty="0" err="1" smtClean="0"/>
              <a:t>Sahlins</a:t>
            </a:r>
            <a:r>
              <a:rPr lang="de-DE" altLang="de-DE" sz="2800" dirty="0" smtClean="0"/>
              <a:t> (*1930)</a:t>
            </a:r>
          </a:p>
          <a:p>
            <a:pPr eaLnBrk="1" hangingPunct="1"/>
            <a:r>
              <a:rPr lang="de-DE" altLang="de-DE" sz="2800" i="1" dirty="0" smtClean="0"/>
              <a:t>Original </a:t>
            </a:r>
            <a:r>
              <a:rPr lang="de-DE" altLang="de-DE" sz="2800" i="1" dirty="0" err="1" smtClean="0"/>
              <a:t>Affluent</a:t>
            </a:r>
            <a:r>
              <a:rPr lang="de-DE" altLang="de-DE" sz="2800" i="1" dirty="0" smtClean="0"/>
              <a:t> Society</a:t>
            </a:r>
          </a:p>
          <a:p>
            <a:pPr eaLnBrk="1" hangingPunct="1"/>
            <a:r>
              <a:rPr lang="de-DE" altLang="de-DE" sz="2800" dirty="0" smtClean="0"/>
              <a:t>Menschliche Bedürfnisse begrenzt, Mittel zu ihrer Befriedigung ausreichend</a:t>
            </a:r>
          </a:p>
          <a:p>
            <a:pPr eaLnBrk="1" hangingPunct="1"/>
            <a:r>
              <a:rPr lang="de-DE" altLang="de-DE" sz="2800" dirty="0" smtClean="0"/>
              <a:t>Frei von Zwangsvorstellung der Knappheit</a:t>
            </a:r>
          </a:p>
          <a:p>
            <a:pPr eaLnBrk="1" hangingPunct="1"/>
            <a:r>
              <a:rPr lang="de-DE" altLang="de-DE" sz="2800" dirty="0" smtClean="0"/>
              <a:t>Natürlicher Überfluss trotz eingeschränkter Konsumtion</a:t>
            </a:r>
          </a:p>
          <a:p>
            <a:pPr eaLnBrk="1" hangingPunct="1"/>
            <a:r>
              <a:rPr lang="de-DE" altLang="de-DE" sz="2800" dirty="0" smtClean="0"/>
              <a:t>Synthese von </a:t>
            </a:r>
            <a:r>
              <a:rPr lang="de-DE" altLang="de-DE" sz="2800" dirty="0" err="1" smtClean="0"/>
              <a:t>Substantivismus</a:t>
            </a:r>
            <a:r>
              <a:rPr lang="de-DE" altLang="de-DE" sz="2800" dirty="0" smtClean="0"/>
              <a:t> und Formalismus</a:t>
            </a:r>
          </a:p>
        </p:txBody>
      </p:sp>
    </p:spTree>
    <p:extLst>
      <p:ext uri="{BB962C8B-B14F-4D97-AF65-F5344CB8AC3E}">
        <p14:creationId xmlns:p14="http://schemas.microsoft.com/office/powerpoint/2010/main" val="9811772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53</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r>
              <a:rPr lang="de-DE" altLang="de-DE" sz="2800" dirty="0" smtClean="0"/>
              <a:t>Neomarxistische Ansätze</a:t>
            </a:r>
          </a:p>
          <a:p>
            <a:pPr eaLnBrk="1" hangingPunct="1"/>
            <a:r>
              <a:rPr lang="de-DE" altLang="de-DE" sz="2800" dirty="0" smtClean="0"/>
              <a:t>Maurice </a:t>
            </a:r>
            <a:r>
              <a:rPr lang="de-DE" altLang="de-DE" sz="2800" dirty="0" err="1" smtClean="0"/>
              <a:t>Godelier</a:t>
            </a:r>
            <a:r>
              <a:rPr lang="de-DE" altLang="de-DE" sz="2800" dirty="0" smtClean="0"/>
              <a:t> (*1934)</a:t>
            </a:r>
          </a:p>
          <a:p>
            <a:pPr eaLnBrk="1" hangingPunct="1"/>
            <a:r>
              <a:rPr lang="de-DE" altLang="de-DE" sz="2800" dirty="0" smtClean="0"/>
              <a:t>Emmanuel </a:t>
            </a:r>
            <a:r>
              <a:rPr lang="de-DE" altLang="de-DE" sz="2800" dirty="0" err="1" smtClean="0"/>
              <a:t>Terray</a:t>
            </a:r>
            <a:r>
              <a:rPr lang="de-DE" altLang="de-DE" sz="2800" dirty="0" smtClean="0"/>
              <a:t> (*1935)</a:t>
            </a:r>
          </a:p>
          <a:p>
            <a:pPr eaLnBrk="1" hangingPunct="1"/>
            <a:r>
              <a:rPr lang="de-DE" altLang="de-DE" sz="2800" dirty="0" smtClean="0"/>
              <a:t>Claude </a:t>
            </a:r>
            <a:r>
              <a:rPr lang="de-DE" altLang="de-DE" sz="2800" dirty="0" err="1" smtClean="0"/>
              <a:t>Meillassoux</a:t>
            </a:r>
            <a:r>
              <a:rPr lang="de-DE" altLang="de-DE" sz="2800" dirty="0" smtClean="0"/>
              <a:t> (1925-2005)</a:t>
            </a:r>
          </a:p>
          <a:p>
            <a:pPr eaLnBrk="1" hangingPunct="1"/>
            <a:r>
              <a:rPr lang="de-DE" altLang="de-DE" sz="2800" dirty="0" smtClean="0"/>
              <a:t>Kritisierten rein funktionalistisch und mikrosozio-logisch ausgerichtete Perspektiven</a:t>
            </a:r>
          </a:p>
          <a:p>
            <a:pPr eaLnBrk="1" hangingPunct="1"/>
            <a:r>
              <a:rPr lang="de-DE" altLang="de-DE" sz="2800" dirty="0" smtClean="0"/>
              <a:t>Neomarxistische Arbeiten </a:t>
            </a:r>
            <a:r>
              <a:rPr lang="de-DE" altLang="de-DE" sz="2800" dirty="0" err="1" smtClean="0"/>
              <a:t>konzentieren</a:t>
            </a:r>
            <a:r>
              <a:rPr lang="de-DE" altLang="de-DE" sz="2800" dirty="0" smtClean="0"/>
              <a:t> sich</a:t>
            </a:r>
          </a:p>
          <a:p>
            <a:pPr marL="850900" lvl="1" indent="-457200" eaLnBrk="1" hangingPunct="1">
              <a:buFont typeface="+mj-lt"/>
              <a:buAutoNum type="arabicPeriod"/>
            </a:pPr>
            <a:r>
              <a:rPr lang="de-DE" altLang="de-DE" dirty="0" smtClean="0"/>
              <a:t>Auf den Aspekt der Produktion</a:t>
            </a:r>
          </a:p>
          <a:p>
            <a:pPr marL="850900" lvl="1" indent="-457200" eaLnBrk="1" hangingPunct="1">
              <a:buFont typeface="+mj-lt"/>
              <a:buAutoNum type="arabicPeriod"/>
            </a:pPr>
            <a:r>
              <a:rPr lang="de-DE" altLang="de-DE" dirty="0" smtClean="0"/>
              <a:t>Auf die Einbeziehung einer analytischen Ebene</a:t>
            </a:r>
          </a:p>
          <a:p>
            <a:pPr marL="850900" lvl="1" indent="-457200" eaLnBrk="1" hangingPunct="1">
              <a:buFont typeface="+mj-lt"/>
              <a:buAutoNum type="arabicPeriod"/>
            </a:pPr>
            <a:r>
              <a:rPr lang="de-DE" altLang="de-DE" dirty="0" smtClean="0"/>
              <a:t>Entstehungsmomente sozialer, politischer und </a:t>
            </a:r>
            <a:r>
              <a:rPr lang="de-DE" altLang="de-DE" smtClean="0"/>
              <a:t>ökonomischer Ungleichheit</a:t>
            </a:r>
            <a:endParaRPr lang="de-DE" altLang="de-DE" dirty="0" smtClean="0"/>
          </a:p>
        </p:txBody>
      </p:sp>
    </p:spTree>
    <p:extLst>
      <p:ext uri="{BB962C8B-B14F-4D97-AF65-F5344CB8AC3E}">
        <p14:creationId xmlns:p14="http://schemas.microsoft.com/office/powerpoint/2010/main" val="29288094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54</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endParaRPr lang="de-DE" altLang="de-DE" sz="2800" dirty="0" smtClean="0"/>
          </a:p>
        </p:txBody>
      </p:sp>
    </p:spTree>
    <p:extLst>
      <p:ext uri="{BB962C8B-B14F-4D97-AF65-F5344CB8AC3E}">
        <p14:creationId xmlns:p14="http://schemas.microsoft.com/office/powerpoint/2010/main" val="14962728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55</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endParaRPr lang="de-DE" altLang="de-DE" sz="2800" dirty="0" smtClean="0"/>
          </a:p>
        </p:txBody>
      </p:sp>
    </p:spTree>
    <p:extLst>
      <p:ext uri="{BB962C8B-B14F-4D97-AF65-F5344CB8AC3E}">
        <p14:creationId xmlns:p14="http://schemas.microsoft.com/office/powerpoint/2010/main" val="37908061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56</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endParaRPr lang="de-DE" altLang="de-DE" sz="2800" dirty="0" smtClean="0"/>
          </a:p>
        </p:txBody>
      </p:sp>
    </p:spTree>
    <p:extLst>
      <p:ext uri="{BB962C8B-B14F-4D97-AF65-F5344CB8AC3E}">
        <p14:creationId xmlns:p14="http://schemas.microsoft.com/office/powerpoint/2010/main" val="18238002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3A58BDFE-B4C4-4ECA-A270-12202661ED45}" type="slidenum">
              <a:rPr lang="de-DE" altLang="de-DE" sz="1400"/>
              <a:pPr eaLnBrk="1" fontAlgn="auto" hangingPunct="1">
                <a:spcAft>
                  <a:spcPts val="0"/>
                </a:spcAft>
                <a:defRPr/>
              </a:pPr>
              <a:t>57</a:t>
            </a:fld>
            <a:endParaRPr lang="de-DE" altLang="de-DE" sz="1400" dirty="0"/>
          </a:p>
        </p:txBody>
      </p:sp>
      <p:sp>
        <p:nvSpPr>
          <p:cNvPr id="54274" name="Rectangle 3"/>
          <p:cNvSpPr>
            <a:spLocks noGrp="1" noChangeArrowheads="1"/>
          </p:cNvSpPr>
          <p:nvPr>
            <p:ph idx="1"/>
          </p:nvPr>
        </p:nvSpPr>
        <p:spPr>
          <a:xfrm>
            <a:off x="539750" y="765175"/>
            <a:ext cx="8280400" cy="5327650"/>
          </a:xfrm>
        </p:spPr>
        <p:txBody>
          <a:bodyPr/>
          <a:lstStyle/>
          <a:p>
            <a:pPr marL="609600" indent="-609600" eaLnBrk="1" hangingPunct="1">
              <a:buNone/>
            </a:pPr>
            <a:endParaRPr lang="de-DE" altLang="de-DE" sz="2800" dirty="0" smtClean="0"/>
          </a:p>
        </p:txBody>
      </p:sp>
    </p:spTree>
    <p:extLst>
      <p:ext uri="{BB962C8B-B14F-4D97-AF65-F5344CB8AC3E}">
        <p14:creationId xmlns:p14="http://schemas.microsoft.com/office/powerpoint/2010/main" val="42426378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68313" y="333375"/>
            <a:ext cx="8424862" cy="215900"/>
          </a:xfrm>
        </p:spPr>
        <p:txBody>
          <a:bodyPr>
            <a:normAutofit fontScale="90000"/>
          </a:bodyPr>
          <a:lstStyle/>
          <a:p>
            <a:pPr eaLnBrk="1" fontAlgn="auto" hangingPunct="1">
              <a:spcAft>
                <a:spcPts val="0"/>
              </a:spcAft>
              <a:defRPr/>
            </a:pPr>
            <a:r>
              <a:rPr lang="de-DE" altLang="de-DE" sz="1400" dirty="0" smtClean="0"/>
              <a:t>Wirtschaftsanthropologie			</a:t>
            </a:r>
            <a:r>
              <a:rPr lang="de-DE" altLang="de-DE" sz="1400" dirty="0"/>
              <a:t>	        				</a:t>
            </a:r>
            <a:fld id="{1CF3C305-F3E5-45F2-93D2-197DCCD5570B}" type="slidenum">
              <a:rPr lang="de-DE" altLang="de-DE" sz="1400"/>
              <a:pPr eaLnBrk="1" fontAlgn="auto" hangingPunct="1">
                <a:spcAft>
                  <a:spcPts val="0"/>
                </a:spcAft>
                <a:defRPr/>
              </a:pPr>
              <a:t>58</a:t>
            </a:fld>
            <a:endParaRPr lang="de-DE" altLang="de-DE" sz="1400" dirty="0"/>
          </a:p>
        </p:txBody>
      </p:sp>
      <p:sp>
        <p:nvSpPr>
          <p:cNvPr id="48130" name="Rectangle 3"/>
          <p:cNvSpPr>
            <a:spLocks noGrp="1" noChangeArrowheads="1"/>
          </p:cNvSpPr>
          <p:nvPr>
            <p:ph idx="1"/>
          </p:nvPr>
        </p:nvSpPr>
        <p:spPr>
          <a:xfrm>
            <a:off x="539750" y="765175"/>
            <a:ext cx="8280400" cy="5327650"/>
          </a:xfrm>
        </p:spPr>
        <p:txBody>
          <a:bodyPr/>
          <a:lstStyle/>
          <a:p>
            <a:pPr marL="609600" indent="-609600" eaLnBrk="1" hangingPunct="1">
              <a:buFont typeface="Wingdings 2" pitchFamily="18" charset="2"/>
              <a:buNone/>
            </a:pPr>
            <a:r>
              <a:rPr lang="de-DE" sz="2800" smtClean="0"/>
              <a:t>„Mikroökonomen irren sich bei den kleinen Dingen - Makroökonomen ganz grundsätzlich“ </a:t>
            </a:r>
          </a:p>
          <a:p>
            <a:pPr marL="609600" indent="-609600" eaLnBrk="1" hangingPunct="1">
              <a:buFontTx/>
              <a:buNone/>
            </a:pPr>
            <a:r>
              <a:rPr lang="de-DE" sz="2800" smtClean="0"/>
              <a:t>der Unterschied zwischen der italienischen Mafia und der Finanzmafia? „Ist doch ganz klar“, sagt der Amerikaner, „die italienische Mafia macht Angebote, die man nicht ablehnen kann, die Finanzmafia Angebote, die niemand versteht.“</a:t>
            </a:r>
            <a:endParaRPr lang="de-DE" altLang="de-DE" sz="2800" smtClean="0"/>
          </a:p>
          <a:p>
            <a:pPr marL="609600" indent="-609600" eaLnBrk="1" hangingPunct="1">
              <a:buFontTx/>
              <a:buNone/>
            </a:pPr>
            <a:endParaRPr lang="de-DE" altLang="de-DE" sz="280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yperion">
  <a:themeElements>
    <a:clrScheme name="Hyperion">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Hyperion">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yperion">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yperion">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Hyperion">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0</TotalTime>
  <Words>1976</Words>
  <Application>Microsoft Office PowerPoint</Application>
  <PresentationFormat>Bildschirmpräsentation (4:3)</PresentationFormat>
  <Paragraphs>506</Paragraphs>
  <Slides>58</Slides>
  <Notes>58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58</vt:i4>
      </vt:variant>
    </vt:vector>
  </HeadingPairs>
  <TitlesOfParts>
    <vt:vector size="63" baseType="lpstr">
      <vt:lpstr>Arial</vt:lpstr>
      <vt:lpstr>Calibri</vt:lpstr>
      <vt:lpstr>Constantia</vt:lpstr>
      <vt:lpstr>Wingdings 2</vt:lpstr>
      <vt:lpstr>Hyperion</vt:lpstr>
      <vt:lpstr>Wirtschaftsanthropologie  Vorlesung </vt:lpstr>
      <vt:lpstr>Wirtschaftsanthropologie                2</vt:lpstr>
      <vt:lpstr>Wirtschaftsanthropologie                3</vt:lpstr>
      <vt:lpstr>Wirtschaftsanthropologie                4</vt:lpstr>
      <vt:lpstr>Wirtschaftsanthropologie                5</vt:lpstr>
      <vt:lpstr>Wirtschaftsanthropologie                6</vt:lpstr>
      <vt:lpstr>Wirtschaftsanthropologie                7</vt:lpstr>
      <vt:lpstr>Wirtschaftsanthropologie                8</vt:lpstr>
      <vt:lpstr>Wirtschaftsanthropologie                9</vt:lpstr>
      <vt:lpstr>Wirtschaftsanthropologie                10</vt:lpstr>
      <vt:lpstr>Wirtschaftsanthropologie                11</vt:lpstr>
      <vt:lpstr>Wirtschaftsanthropologie                12</vt:lpstr>
      <vt:lpstr>Wirtschaftsanthropologie                13</vt:lpstr>
      <vt:lpstr>Wirtschaftsanthropologie                14</vt:lpstr>
      <vt:lpstr>Wirtschaftsanthropologie                15</vt:lpstr>
      <vt:lpstr>Wirtschaftsanthropologie                16</vt:lpstr>
      <vt:lpstr>Wirtschaftsanthropologie                17</vt:lpstr>
      <vt:lpstr>Wirtschaftsanthropologie                18</vt:lpstr>
      <vt:lpstr>Wirtschaftsanthropologie                19</vt:lpstr>
      <vt:lpstr>Wirtschaftsanthropologie                20</vt:lpstr>
      <vt:lpstr>Wirtschaftsanthropologie                21</vt:lpstr>
      <vt:lpstr>Wirtschaftsanthropologie                22</vt:lpstr>
      <vt:lpstr>Wirtschaftsanthropologie                23</vt:lpstr>
      <vt:lpstr>Wirtschaftsanthropologie                24</vt:lpstr>
      <vt:lpstr>Wirtschaftsanthropologie                25</vt:lpstr>
      <vt:lpstr>Wirtschaftsanthropologie                26</vt:lpstr>
      <vt:lpstr>Wirtschaftsanthropologie                27</vt:lpstr>
      <vt:lpstr>Wirtschaftsanthropologie                28</vt:lpstr>
      <vt:lpstr>Wirtschaftsanthropologie                29</vt:lpstr>
      <vt:lpstr>Wirtschaftsanthropologie                30</vt:lpstr>
      <vt:lpstr>Wirtschaftsanthropologie                31</vt:lpstr>
      <vt:lpstr>Wirtschaftsanthropologie                32</vt:lpstr>
      <vt:lpstr>Wirtschaftsanthropologie                33</vt:lpstr>
      <vt:lpstr>Grenznutzenkurve (http://www.bernhard-kuelp.de/gerechtigkeit.htm)</vt:lpstr>
      <vt:lpstr>Grenznutzenkurve (http://www.bernhard-kuelp.de/gerechtigkeit.htm)</vt:lpstr>
      <vt:lpstr>Indifferenzkurven und Konsumentenequlibrium</vt:lpstr>
      <vt:lpstr>Wirtschaftsanthropologie                37</vt:lpstr>
      <vt:lpstr>Wirtschaftsanthropologie                38</vt:lpstr>
      <vt:lpstr>Kula-Ring</vt:lpstr>
      <vt:lpstr>Vorratshäuser der Trobriander</vt:lpstr>
      <vt:lpstr>Muschelarmreif</vt:lpstr>
      <vt:lpstr>Muschelarmreifen</vt:lpstr>
      <vt:lpstr>Trobriander mit Muschelarmreifen</vt:lpstr>
      <vt:lpstr>Halsketten</vt:lpstr>
      <vt:lpstr>Wirtschaftsanthropologie                45</vt:lpstr>
      <vt:lpstr>Wirtschaftsanthropologie                46</vt:lpstr>
      <vt:lpstr>Wirtschaftsanthropologie                47</vt:lpstr>
      <vt:lpstr>Wirtschaftsanthropologie                48</vt:lpstr>
      <vt:lpstr>Wirtschaftsanthropologie                49</vt:lpstr>
      <vt:lpstr>Wirtschaftsanthropologie                50</vt:lpstr>
      <vt:lpstr>Wirtschaftsanthropologie                51</vt:lpstr>
      <vt:lpstr>Wirtschaftsanthropologie                52</vt:lpstr>
      <vt:lpstr>Wirtschaftsanthropologie                53</vt:lpstr>
      <vt:lpstr>Wirtschaftsanthropologie                54</vt:lpstr>
      <vt:lpstr>Wirtschaftsanthropologie                55</vt:lpstr>
      <vt:lpstr>Wirtschaftsanthropologie                56</vt:lpstr>
      <vt:lpstr>Wirtschaftsanthropologie                57</vt:lpstr>
      <vt:lpstr>Wirtschaftsanthropologie                58</vt:lpstr>
    </vt:vector>
  </TitlesOfParts>
  <Company>LMU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Stadtanthropologische Perspektiven</dc:title>
  <dc:creator>ITG</dc:creator>
  <cp:lastModifiedBy>Alex</cp:lastModifiedBy>
  <cp:revision>83</cp:revision>
  <dcterms:created xsi:type="dcterms:W3CDTF">2010-04-27T10:38:34Z</dcterms:created>
  <dcterms:modified xsi:type="dcterms:W3CDTF">2014-11-23T08:54:21Z</dcterms:modified>
</cp:coreProperties>
</file>