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368" r:id="rId3"/>
    <p:sldId id="369" r:id="rId4"/>
    <p:sldId id="404" r:id="rId5"/>
    <p:sldId id="371" r:id="rId6"/>
    <p:sldId id="373" r:id="rId7"/>
    <p:sldId id="372" r:id="rId8"/>
    <p:sldId id="374" r:id="rId9"/>
    <p:sldId id="375" r:id="rId10"/>
    <p:sldId id="376" r:id="rId11"/>
    <p:sldId id="377" r:id="rId12"/>
    <p:sldId id="405" r:id="rId13"/>
    <p:sldId id="406" r:id="rId14"/>
    <p:sldId id="407" r:id="rId15"/>
    <p:sldId id="408" r:id="rId16"/>
    <p:sldId id="409" r:id="rId17"/>
    <p:sldId id="412" r:id="rId18"/>
    <p:sldId id="413" r:id="rId19"/>
    <p:sldId id="414" r:id="rId20"/>
    <p:sldId id="415" r:id="rId21"/>
    <p:sldId id="410" r:id="rId22"/>
    <p:sldId id="411" r:id="rId23"/>
    <p:sldId id="416" r:id="rId24"/>
    <p:sldId id="378" r:id="rId25"/>
    <p:sldId id="389" r:id="rId2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60" d="100"/>
          <a:sy n="60" d="100"/>
        </p:scale>
        <p:origin x="-13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de-DE" altLang="de-DE"/>
              <a:t>Einführung in die Europäische Ethnologie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EE4D69-BF6D-4827-9E5B-42F9105333D3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uRprfGYOe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cBojbjoMttI" TargetMode="External"/><Relationship Id="rId3" Type="http://schemas.openxmlformats.org/officeDocument/2006/relationships/hyperlink" Target="https://www.youtube.com/watch?v=qN5zw04WxCc" TargetMode="External"/><Relationship Id="rId7" Type="http://schemas.openxmlformats.org/officeDocument/2006/relationships/hyperlink" Target="Abbildungen_Jugendsubkulturen/Mods3.pdf" TargetMode="External"/><Relationship Id="rId2" Type="http://schemas.openxmlformats.org/officeDocument/2006/relationships/hyperlink" Target="http://www.youtube.com/watch?v=g4Jirg9QUt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Abbildungen_Jugendsubkulturen/Mods2.pdf" TargetMode="External"/><Relationship Id="rId5" Type="http://schemas.openxmlformats.org/officeDocument/2006/relationships/hyperlink" Target="Abbildungen_Jugendsubkulturen/Mods1.pdf" TargetMode="External"/><Relationship Id="rId10" Type="http://schemas.openxmlformats.org/officeDocument/2006/relationships/hyperlink" Target="Abbildungen_Jugendsubkulturen/Punks2.pdf" TargetMode="External"/><Relationship Id="rId4" Type="http://schemas.openxmlformats.org/officeDocument/2006/relationships/hyperlink" Target="Abbildungen_Jugendsubkulturen/Mods.pdf" TargetMode="External"/><Relationship Id="rId9" Type="http://schemas.openxmlformats.org/officeDocument/2006/relationships/hyperlink" Target="http://www.youtube.com/watch?v=8z2M_hpoPw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4RHd5cGsdU" TargetMode="External"/><Relationship Id="rId2" Type="http://schemas.openxmlformats.org/officeDocument/2006/relationships/hyperlink" Target="http://www.youtube.com/watch?v=0Y_VqqXpha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youtube.com/watch?v=1580ZdYYAAk&amp;feature=relate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X7QNWEGcNI" TargetMode="External"/><Relationship Id="rId2" Type="http://schemas.openxmlformats.org/officeDocument/2006/relationships/hyperlink" Target="http://www.youtube.com/watch?v=R5xXbvV7FvY&amp;feature=relate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uYs0gJD-LE" TargetMode="External"/><Relationship Id="rId2" Type="http://schemas.openxmlformats.org/officeDocument/2006/relationships/hyperlink" Target="http://vimeo.com/100475946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Abbildungen_Jugendsubkulturen/Paul_Willis03.JPG" TargetMode="External"/><Relationship Id="rId2" Type="http://schemas.openxmlformats.org/officeDocument/2006/relationships/hyperlink" Target="Abbildungen_Jugendsubkulturen/Paul_Willis01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2016/17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</a:t>
            </a:r>
          </a:p>
          <a:p>
            <a:r>
              <a:rPr lang="en-US" altLang="de-DE" dirty="0"/>
              <a:t>Raymond Williams (1921 – 1988</a:t>
            </a:r>
            <a:r>
              <a:rPr lang="en-US" altLang="de-DE" dirty="0" smtClean="0"/>
              <a:t>): “Culture and Society” (1958)</a:t>
            </a:r>
          </a:p>
          <a:p>
            <a:r>
              <a:rPr lang="en-US" altLang="de-DE" dirty="0"/>
              <a:t>Edward Palmer Thompson (1924 - 1993</a:t>
            </a:r>
            <a:r>
              <a:rPr lang="en-US" altLang="de-DE" dirty="0" smtClean="0"/>
              <a:t>): “The Making of the English Working Class”</a:t>
            </a:r>
            <a:endParaRPr lang="en-US" altLang="de-DE" dirty="0"/>
          </a:p>
          <a:p>
            <a:r>
              <a:rPr lang="en-US" altLang="de-DE" dirty="0"/>
              <a:t>Richard </a:t>
            </a:r>
            <a:r>
              <a:rPr lang="en-US" altLang="de-DE" dirty="0" err="1"/>
              <a:t>Hoggart</a:t>
            </a:r>
            <a:r>
              <a:rPr lang="en-US" altLang="de-DE" dirty="0"/>
              <a:t> (* 1918</a:t>
            </a:r>
            <a:r>
              <a:rPr lang="en-US" altLang="de-DE" dirty="0" smtClean="0"/>
              <a:t>): “The Uses of Literacy”</a:t>
            </a:r>
          </a:p>
          <a:p>
            <a:r>
              <a:rPr lang="en-US" altLang="de-DE" dirty="0"/>
              <a:t>Centre of Contemporary Cultural Studies (CCCS) in Birmingham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076" y="765175"/>
            <a:ext cx="4010499" cy="536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Raymond Williams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Edward Palmer Thompson</a:t>
            </a:r>
          </a:p>
        </p:txBody>
      </p:sp>
      <p:sp>
        <p:nvSpPr>
          <p:cNvPr id="108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r>
              <a:rPr lang="de-DE" altLang="de-DE"/>
              <a:t>Einführung in die Europäische Ethnologie				</a:t>
            </a:r>
            <a:fld id="{96D2EA98-3549-4CEB-BF17-CDC933C70846}" type="slidenum">
              <a:rPr lang="de-DE" altLang="de-DE"/>
              <a:pPr/>
              <a:t>4</a:t>
            </a:fld>
            <a:r>
              <a:rPr lang="de-DE" altLang="de-DE" sz="600"/>
              <a:t>	        			</a:t>
            </a:r>
          </a:p>
        </p:txBody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>
              <a:buFontTx/>
              <a:buNone/>
            </a:pPr>
            <a:endParaRPr lang="en-US" altLang="de-DE" sz="2800"/>
          </a:p>
        </p:txBody>
      </p:sp>
      <p:pic>
        <p:nvPicPr>
          <p:cNvPr id="10813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836613"/>
            <a:ext cx="407035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3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60" y="764704"/>
            <a:ext cx="5267920" cy="526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Richard Hoggart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Scholarship</a:t>
            </a:r>
            <a:r>
              <a:rPr lang="de-DE" dirty="0" smtClean="0"/>
              <a:t> „Boys“</a:t>
            </a:r>
          </a:p>
          <a:p>
            <a:r>
              <a:rPr lang="de-DE" dirty="0" smtClean="0"/>
              <a:t>„Culture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ordinary</a:t>
            </a:r>
            <a:r>
              <a:rPr lang="de-DE" dirty="0" smtClean="0"/>
              <a:t>“ (Williams)</a:t>
            </a:r>
          </a:p>
          <a:p>
            <a:r>
              <a:rPr lang="de-DE" dirty="0" smtClean="0"/>
              <a:t>Kultur als umfassende Lebensweise</a:t>
            </a:r>
          </a:p>
          <a:p>
            <a:r>
              <a:rPr lang="de-DE" dirty="0" smtClean="0"/>
              <a:t>„The </a:t>
            </a:r>
            <a:r>
              <a:rPr lang="de-DE" dirty="0" err="1" smtClean="0"/>
              <a:t>Uses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Literacy</a:t>
            </a:r>
            <a:r>
              <a:rPr lang="de-DE" dirty="0" smtClean="0"/>
              <a:t>“</a:t>
            </a:r>
          </a:p>
          <a:p>
            <a:r>
              <a:rPr lang="de-DE" dirty="0" smtClean="0"/>
              <a:t>Populär- und Massenkultur</a:t>
            </a:r>
          </a:p>
          <a:p>
            <a:r>
              <a:rPr lang="de-DE" dirty="0" smtClean="0">
                <a:hlinkClick r:id="rId2"/>
              </a:rPr>
              <a:t>Authentische Beschreibung der Arbeiterkultur</a:t>
            </a:r>
            <a:endParaRPr lang="de-DE" dirty="0" smtClean="0"/>
          </a:p>
          <a:p>
            <a:r>
              <a:rPr lang="de-DE" dirty="0" smtClean="0"/>
              <a:t>Denk- und Sprachmuster, Alltagsleben und </a:t>
            </a:r>
            <a:r>
              <a:rPr lang="de-DE" dirty="0" smtClean="0"/>
              <a:t>Freizeitvergnügen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sz="2700" dirty="0">
                <a:solidFill>
                  <a:srgbClr val="0070C0"/>
                </a:solidFill>
              </a:rPr>
              <a:t>„Das heißt, dass die Kultur eher im Hinblick auf </a:t>
            </a:r>
            <a:r>
              <a:rPr lang="de-DE" altLang="de-DE" sz="2700" dirty="0" smtClean="0">
                <a:solidFill>
                  <a:srgbClr val="0070C0"/>
                </a:solidFill>
              </a:rPr>
              <a:t>ihre </a:t>
            </a:r>
            <a:r>
              <a:rPr lang="de-DE" altLang="de-DE" sz="2700" dirty="0">
                <a:solidFill>
                  <a:srgbClr val="0070C0"/>
                </a:solidFill>
              </a:rPr>
              <a:t>Beziehung zwischen einer sozialen Gruppe und den Dingen, die deren Lebensweise </a:t>
            </a:r>
            <a:r>
              <a:rPr lang="de-DE" altLang="de-DE" sz="2700" dirty="0" smtClean="0">
                <a:solidFill>
                  <a:srgbClr val="0070C0"/>
                </a:solidFill>
              </a:rPr>
              <a:t>ausdrücken</a:t>
            </a:r>
            <a:r>
              <a:rPr lang="de-DE" altLang="de-DE" sz="2700" dirty="0">
                <a:solidFill>
                  <a:srgbClr val="0070C0"/>
                </a:solidFill>
              </a:rPr>
              <a:t>,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be</a:t>
            </a:r>
            <a:r>
              <a:rPr lang="de-DE" altLang="de-DE" sz="2700" dirty="0" smtClean="0">
                <a:solidFill>
                  <a:srgbClr val="0070C0"/>
                </a:solidFill>
              </a:rPr>
              <a:t>-trachtet </a:t>
            </a:r>
            <a:r>
              <a:rPr lang="de-DE" altLang="de-DE" sz="2700" dirty="0">
                <a:solidFill>
                  <a:srgbClr val="0070C0"/>
                </a:solidFill>
              </a:rPr>
              <a:t>werden </a:t>
            </a:r>
            <a:r>
              <a:rPr lang="de-DE" altLang="de-DE" sz="2700" dirty="0" err="1">
                <a:solidFill>
                  <a:srgbClr val="0070C0"/>
                </a:solidFill>
              </a:rPr>
              <a:t>muß</a:t>
            </a:r>
            <a:r>
              <a:rPr lang="de-DE" altLang="de-DE" sz="2700" dirty="0">
                <a:solidFill>
                  <a:srgbClr val="0070C0"/>
                </a:solidFill>
              </a:rPr>
              <a:t> als im Hinblick auf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Dinge </a:t>
            </a:r>
            <a:r>
              <a:rPr lang="de-DE" altLang="de-DE" sz="2700" dirty="0">
                <a:solidFill>
                  <a:srgbClr val="0070C0"/>
                </a:solidFill>
              </a:rPr>
              <a:t>selbst – also nicht das Bild, der </a:t>
            </a:r>
            <a:r>
              <a:rPr lang="de-DE" altLang="de-DE" sz="2700" dirty="0" smtClean="0">
                <a:solidFill>
                  <a:srgbClr val="0070C0"/>
                </a:solidFill>
              </a:rPr>
              <a:t>Roman</a:t>
            </a:r>
            <a:r>
              <a:rPr lang="de-DE" altLang="de-DE" sz="2700" dirty="0">
                <a:solidFill>
                  <a:srgbClr val="0070C0"/>
                </a:solidFill>
              </a:rPr>
              <a:t>, das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Ge</a:t>
            </a:r>
            <a:r>
              <a:rPr lang="de-DE" altLang="de-DE" sz="2700" dirty="0" smtClean="0">
                <a:solidFill>
                  <a:srgbClr val="0070C0"/>
                </a:solidFill>
              </a:rPr>
              <a:t>-dicht</a:t>
            </a:r>
            <a:r>
              <a:rPr lang="de-DE" altLang="de-DE" sz="2700" dirty="0">
                <a:solidFill>
                  <a:srgbClr val="0070C0"/>
                </a:solidFill>
              </a:rPr>
              <a:t>, die Oper, sondern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Beziehung </a:t>
            </a:r>
            <a:r>
              <a:rPr lang="de-DE" altLang="de-DE" sz="2700" dirty="0">
                <a:solidFill>
                  <a:srgbClr val="0070C0"/>
                </a:solidFill>
              </a:rPr>
              <a:t>zu der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sozia-len</a:t>
            </a:r>
            <a:r>
              <a:rPr lang="de-DE" altLang="de-DE" sz="2700" dirty="0" smtClean="0">
                <a:solidFill>
                  <a:srgbClr val="0070C0"/>
                </a:solidFill>
              </a:rPr>
              <a:t> </a:t>
            </a:r>
            <a:r>
              <a:rPr lang="de-DE" altLang="de-DE" sz="2700" dirty="0">
                <a:solidFill>
                  <a:srgbClr val="0070C0"/>
                </a:solidFill>
              </a:rPr>
              <a:t>Gruppe, deren Leben sich in diesen </a:t>
            </a:r>
            <a:r>
              <a:rPr lang="de-DE" altLang="de-DE" sz="2700" dirty="0" smtClean="0">
                <a:solidFill>
                  <a:srgbClr val="0070C0"/>
                </a:solidFill>
              </a:rPr>
              <a:t>Objekten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wi-derspiegelt</a:t>
            </a:r>
            <a:r>
              <a:rPr lang="de-DE" altLang="de-DE" sz="2700" dirty="0">
                <a:solidFill>
                  <a:srgbClr val="0070C0"/>
                </a:solidFill>
              </a:rPr>
              <a:t>. Dann kommt die Kultur den historischen und sozialen </a:t>
            </a:r>
            <a:r>
              <a:rPr lang="de-DE" altLang="de-DE" sz="2700" dirty="0" smtClean="0">
                <a:solidFill>
                  <a:srgbClr val="0070C0"/>
                </a:solidFill>
              </a:rPr>
              <a:t>Verhältnissen </a:t>
            </a:r>
            <a:r>
              <a:rPr lang="de-DE" altLang="de-DE" sz="2700" dirty="0">
                <a:solidFill>
                  <a:srgbClr val="0070C0"/>
                </a:solidFill>
              </a:rPr>
              <a:t>sehr viel näher, und ich glaube, dass an diesem Punkt die ‚</a:t>
            </a:r>
            <a:r>
              <a:rPr lang="de-DE" altLang="de-DE" sz="2700" dirty="0" smtClean="0">
                <a:solidFill>
                  <a:srgbClr val="0070C0"/>
                </a:solidFill>
              </a:rPr>
              <a:t>anthropologische </a:t>
            </a:r>
            <a:r>
              <a:rPr lang="de-DE" altLang="de-DE" sz="2700" dirty="0">
                <a:solidFill>
                  <a:srgbClr val="0070C0"/>
                </a:solidFill>
              </a:rPr>
              <a:t>Definition der Kultur’, wie sie gelegentlich in England </a:t>
            </a:r>
            <a:r>
              <a:rPr lang="de-DE" altLang="de-DE" sz="2700" dirty="0" smtClean="0">
                <a:solidFill>
                  <a:srgbClr val="0070C0"/>
                </a:solidFill>
              </a:rPr>
              <a:t>bezeichnet </a:t>
            </a:r>
            <a:r>
              <a:rPr lang="de-DE" altLang="de-DE" sz="2700" dirty="0">
                <a:solidFill>
                  <a:srgbClr val="0070C0"/>
                </a:solidFill>
              </a:rPr>
              <a:t>wird, einsetzen kann.“ </a:t>
            </a:r>
            <a:r>
              <a:rPr lang="de-DE" altLang="de-DE" sz="2700" dirty="0" smtClean="0">
                <a:solidFill>
                  <a:srgbClr val="0070C0"/>
                </a:solidFill>
              </a:rPr>
              <a:t>(Stuart Hall)</a:t>
            </a:r>
            <a:endParaRPr lang="de-DE" altLang="de-DE" sz="27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Kulturelle Homologie</a:t>
            </a:r>
          </a:p>
          <a:p>
            <a:r>
              <a:rPr lang="de-DE" altLang="de-DE" dirty="0" smtClean="0"/>
              <a:t>„The </a:t>
            </a:r>
            <a:r>
              <a:rPr lang="de-DE" altLang="de-DE" dirty="0"/>
              <a:t>Making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the</a:t>
            </a:r>
            <a:r>
              <a:rPr lang="de-DE" altLang="de-DE" dirty="0"/>
              <a:t> English Working </a:t>
            </a:r>
            <a:r>
              <a:rPr lang="de-DE" altLang="de-DE" dirty="0" smtClean="0"/>
              <a:t>Class“ </a:t>
            </a:r>
            <a:r>
              <a:rPr lang="de-DE" altLang="de-DE" dirty="0"/>
              <a:t>(1963, dt. </a:t>
            </a:r>
            <a:r>
              <a:rPr lang="de-DE" altLang="de-DE" dirty="0" smtClean="0"/>
              <a:t>1987)</a:t>
            </a:r>
          </a:p>
          <a:p>
            <a:r>
              <a:rPr lang="de-DE" altLang="de-DE" dirty="0" smtClean="0"/>
              <a:t>Formierung der Klasse durch externe Faktoren </a:t>
            </a:r>
            <a:r>
              <a:rPr lang="de-DE" altLang="de-DE" b="1" dirty="0" smtClean="0"/>
              <a:t>und</a:t>
            </a:r>
            <a:r>
              <a:rPr lang="de-DE" altLang="de-DE" dirty="0" smtClean="0"/>
              <a:t> durch Selbstschöpfung</a:t>
            </a:r>
          </a:p>
          <a:p>
            <a:r>
              <a:rPr lang="de-DE" altLang="de-DE" dirty="0" smtClean="0"/>
              <a:t>„moralische Ökonomie“</a:t>
            </a:r>
          </a:p>
          <a:p>
            <a:pPr marL="0" indent="0">
              <a:buNone/>
            </a:pPr>
            <a:r>
              <a:rPr lang="de-DE" altLang="de-DE" dirty="0" err="1"/>
              <a:t>Centre</a:t>
            </a:r>
            <a:r>
              <a:rPr lang="de-DE" altLang="de-DE" dirty="0"/>
              <a:t> </a:t>
            </a:r>
            <a:r>
              <a:rPr lang="de-DE" altLang="de-DE" dirty="0" err="1"/>
              <a:t>for</a:t>
            </a:r>
            <a:r>
              <a:rPr lang="de-DE" altLang="de-DE" dirty="0"/>
              <a:t> Contemporary Cultural Studies (CCCS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Jugendkultur- und Medienforschung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Jugendkulturforschung</a:t>
            </a:r>
          </a:p>
          <a:p>
            <a:r>
              <a:rPr lang="de-DE" altLang="de-DE" dirty="0" smtClean="0"/>
              <a:t>Adoleszenz nicht nur schwierige Über-</a:t>
            </a:r>
            <a:r>
              <a:rPr lang="de-DE" altLang="de-DE" dirty="0" err="1" smtClean="0"/>
              <a:t>gangsphase</a:t>
            </a:r>
            <a:endParaRPr lang="de-DE" altLang="de-DE" dirty="0" smtClean="0"/>
          </a:p>
          <a:p>
            <a:r>
              <a:rPr lang="de-DE" altLang="de-DE" dirty="0"/>
              <a:t>Heterogenität der Jugend</a:t>
            </a:r>
          </a:p>
          <a:p>
            <a:r>
              <a:rPr lang="de-DE" altLang="de-DE" dirty="0" smtClean="0"/>
              <a:t>Einfluss des Klassenbewusstseins auf </a:t>
            </a:r>
            <a:r>
              <a:rPr lang="de-DE" altLang="de-DE" dirty="0" err="1" smtClean="0"/>
              <a:t>Ge-nerationsbewusstsein</a:t>
            </a:r>
            <a:endParaRPr lang="de-DE" altLang="de-DE" dirty="0" smtClean="0"/>
          </a:p>
          <a:p>
            <a:r>
              <a:rPr lang="de-DE" altLang="de-DE" dirty="0" smtClean="0"/>
              <a:t>Folge: Jugend-Subkulturen</a:t>
            </a:r>
          </a:p>
          <a:p>
            <a:r>
              <a:rPr lang="de-DE" altLang="de-DE" dirty="0" smtClean="0"/>
              <a:t>Dominante, herrschende Kultur</a:t>
            </a:r>
          </a:p>
          <a:p>
            <a:r>
              <a:rPr lang="de-DE" altLang="de-DE" dirty="0" smtClean="0"/>
              <a:t>Stammkultur („</a:t>
            </a:r>
            <a:r>
              <a:rPr lang="de-DE" altLang="de-DE" dirty="0" err="1" smtClean="0"/>
              <a:t>parent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culture</a:t>
            </a:r>
            <a:r>
              <a:rPr lang="de-DE" altLang="de-DE" dirty="0" smtClean="0"/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536" y="764704"/>
            <a:ext cx="8424936" cy="5328592"/>
          </a:xfrm>
        </p:spPr>
        <p:txBody>
          <a:bodyPr/>
          <a:lstStyle/>
          <a:p>
            <a:r>
              <a:rPr lang="de-DE" altLang="de-DE" dirty="0" smtClean="0"/>
              <a:t>Subkultur = Subsystem von Klassenkultur</a:t>
            </a:r>
          </a:p>
          <a:p>
            <a:r>
              <a:rPr lang="de-DE" altLang="de-DE" dirty="0"/>
              <a:t>Jugendliche Subkulturen </a:t>
            </a:r>
            <a:r>
              <a:rPr lang="de-DE" altLang="de-DE" dirty="0" smtClean="0"/>
              <a:t>sind generations-spezifische </a:t>
            </a:r>
            <a:r>
              <a:rPr lang="de-DE" altLang="de-DE" dirty="0"/>
              <a:t>Subsysteme </a:t>
            </a:r>
            <a:r>
              <a:rPr lang="de-DE" altLang="de-DE" dirty="0" smtClean="0"/>
              <a:t>klassen-</a:t>
            </a:r>
            <a:r>
              <a:rPr lang="de-DE" altLang="de-DE" dirty="0" err="1" smtClean="0"/>
              <a:t>spezifi</a:t>
            </a:r>
            <a:r>
              <a:rPr lang="de-DE" altLang="de-DE" dirty="0" smtClean="0"/>
              <a:t>-scher Stammkulturen</a:t>
            </a:r>
          </a:p>
          <a:p>
            <a:r>
              <a:rPr lang="de-DE" altLang="de-DE" dirty="0" smtClean="0"/>
              <a:t>Doppelte Artikulation von Jugend-</a:t>
            </a:r>
            <a:r>
              <a:rPr lang="de-DE" altLang="de-DE" dirty="0" err="1" smtClean="0"/>
              <a:t>Subkultu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ren</a:t>
            </a:r>
            <a:endParaRPr lang="de-DE" altLang="de-DE" dirty="0" smtClean="0"/>
          </a:p>
          <a:p>
            <a:r>
              <a:rPr lang="de-DE" altLang="de-DE" dirty="0" smtClean="0"/>
              <a:t>Hegemonie</a:t>
            </a:r>
          </a:p>
          <a:p>
            <a:r>
              <a:rPr lang="de-DE" altLang="de-DE" dirty="0" smtClean="0"/>
              <a:t>Ideologie</a:t>
            </a:r>
          </a:p>
          <a:p>
            <a:r>
              <a:rPr lang="de-DE" altLang="de-DE" dirty="0" smtClean="0"/>
              <a:t>Stil (Phil Cohen, John Clarke, Dick </a:t>
            </a:r>
            <a:r>
              <a:rPr lang="de-DE" altLang="de-DE" dirty="0" err="1" smtClean="0"/>
              <a:t>Hebdi-ge</a:t>
            </a:r>
            <a:r>
              <a:rPr lang="de-DE" altLang="de-DE" dirty="0" smtClean="0"/>
              <a:t>, Paul Willis)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Abgrenzung von und Identifikation mit der Elternkultur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err="1" smtClean="0"/>
              <a:t>Bricolage</a:t>
            </a:r>
            <a:r>
              <a:rPr lang="de-DE" altLang="de-DE" dirty="0" smtClean="0"/>
              <a:t> (Claude </a:t>
            </a:r>
            <a:r>
              <a:rPr lang="de-DE" altLang="de-DE" dirty="0" err="1" smtClean="0"/>
              <a:t>Lévi-Strauss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„</a:t>
            </a:r>
            <a:r>
              <a:rPr lang="de-DE" altLang="de-DE" dirty="0" err="1" smtClean="0"/>
              <a:t>Subculture</a:t>
            </a:r>
            <a:r>
              <a:rPr lang="de-DE" altLang="de-DE" dirty="0" smtClean="0"/>
              <a:t>. The </a:t>
            </a:r>
            <a:r>
              <a:rPr lang="de-DE" altLang="de-DE" dirty="0" err="1" smtClean="0"/>
              <a:t>Meaning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of</a:t>
            </a:r>
            <a:r>
              <a:rPr lang="de-DE" altLang="de-DE" dirty="0" smtClean="0"/>
              <a:t> Style“ (Dick </a:t>
            </a:r>
            <a:r>
              <a:rPr lang="de-DE" altLang="de-DE" dirty="0" err="1" smtClean="0"/>
              <a:t>Hebdige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Verweigerung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Teddy Boys </a:t>
            </a:r>
            <a:r>
              <a:rPr lang="de-DE" altLang="de-DE" dirty="0" smtClean="0"/>
              <a:t>oder Teds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err="1" smtClean="0">
                <a:hlinkClick r:id="rId3"/>
              </a:rPr>
              <a:t>Mods</a:t>
            </a:r>
            <a:r>
              <a:rPr lang="de-DE" altLang="de-DE" dirty="0" smtClean="0">
                <a:hlinkClick r:id="rId3"/>
              </a:rPr>
              <a:t> </a:t>
            </a:r>
            <a:r>
              <a:rPr lang="de-DE" altLang="de-DE" dirty="0" smtClean="0"/>
              <a:t>– </a:t>
            </a:r>
            <a:r>
              <a:rPr lang="de-DE" altLang="de-DE" dirty="0" smtClean="0">
                <a:hlinkClick r:id="rId4" action="ppaction://hlinkfile"/>
              </a:rPr>
              <a:t>Dandys </a:t>
            </a:r>
            <a:r>
              <a:rPr lang="de-DE" altLang="de-DE" dirty="0" smtClean="0">
                <a:hlinkClick r:id="rId5" action="ppaction://hlinkfile"/>
              </a:rPr>
              <a:t>der</a:t>
            </a:r>
            <a:r>
              <a:rPr lang="de-DE" altLang="de-DE" dirty="0" smtClean="0"/>
              <a:t> </a:t>
            </a:r>
            <a:r>
              <a:rPr lang="de-DE" altLang="de-DE" dirty="0" smtClean="0">
                <a:hlinkClick r:id="rId6" action="ppaction://hlinkfile"/>
              </a:rPr>
              <a:t>unteren </a:t>
            </a:r>
            <a:r>
              <a:rPr lang="de-DE" altLang="de-DE" dirty="0" smtClean="0">
                <a:hlinkClick r:id="rId7" action="ppaction://hlinkfile"/>
              </a:rPr>
              <a:t>Schichten</a:t>
            </a:r>
            <a:endParaRPr lang="de-DE" altLang="de-DE" dirty="0" smtClean="0"/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8"/>
              </a:rPr>
              <a:t>Punks</a:t>
            </a:r>
            <a:r>
              <a:rPr lang="de-DE" altLang="de-DE" dirty="0" smtClean="0">
                <a:hlinkClick r:id="rId9"/>
              </a:rPr>
              <a:t> </a:t>
            </a:r>
            <a:r>
              <a:rPr lang="de-DE" altLang="de-DE" dirty="0" smtClean="0"/>
              <a:t>– eine </a:t>
            </a:r>
            <a:r>
              <a:rPr lang="de-DE" altLang="de-DE" dirty="0" err="1" smtClean="0"/>
              <a:t>Bricolage</a:t>
            </a:r>
            <a:r>
              <a:rPr lang="de-DE" altLang="de-DE" dirty="0" smtClean="0"/>
              <a:t> scheinbar </a:t>
            </a:r>
            <a:r>
              <a:rPr lang="de-DE" altLang="de-DE" dirty="0" err="1" smtClean="0">
                <a:hlinkClick r:id="rId10" action="ppaction://hlinkfile"/>
              </a:rPr>
              <a:t>unver-einbarer</a:t>
            </a:r>
            <a:r>
              <a:rPr lang="de-DE" altLang="de-DE" dirty="0" smtClean="0">
                <a:hlinkClick r:id="rId10" action="ppaction://hlinkfile"/>
              </a:rPr>
              <a:t> </a:t>
            </a:r>
            <a:r>
              <a:rPr lang="de-DE" altLang="de-DE" dirty="0" smtClean="0"/>
              <a:t>Stile und Traditionen</a:t>
            </a:r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Jugendszenen statt Jugendsubkulturen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Erosion der Klassenkulturen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Temporäre und anlassbezogene Zugehörigkeiten</a:t>
            </a:r>
          </a:p>
          <a:p>
            <a:pPr>
              <a:spcBef>
                <a:spcPts val="600"/>
              </a:spcBef>
            </a:pPr>
            <a:r>
              <a:rPr lang="de-DE" altLang="de-DE" dirty="0"/>
              <a:t>n</a:t>
            </a:r>
            <a:r>
              <a:rPr lang="de-DE" altLang="de-DE" dirty="0" smtClean="0"/>
              <a:t>eue „Formate“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>
                <a:hlinkClick r:id="rId2"/>
              </a:rPr>
              <a:t>Flashmobs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Scheinbar spontan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Skurril und/oder spektakulär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Einmalig und überraschend</a:t>
            </a:r>
          </a:p>
        </p:txBody>
      </p:sp>
    </p:spTree>
    <p:extLst>
      <p:ext uri="{BB962C8B-B14F-4D97-AF65-F5344CB8AC3E}">
        <p14:creationId xmlns:p14="http://schemas.microsoft.com/office/powerpoint/2010/main" val="40087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836713"/>
            <a:ext cx="6433404" cy="536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59" y="764704"/>
            <a:ext cx="6561901" cy="540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7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67472"/>
            <a:ext cx="6192688" cy="526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06195"/>
            <a:ext cx="6120680" cy="52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6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err="1" smtClean="0">
                <a:hlinkClick r:id="rId2"/>
              </a:rPr>
              <a:t>Crossgolf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Untypische Orte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Wenig Regeln</a:t>
            </a:r>
          </a:p>
          <a:p>
            <a:pPr marL="0" indent="0">
              <a:spcBef>
                <a:spcPts val="600"/>
              </a:spcBef>
              <a:buNone/>
            </a:pPr>
            <a:endParaRPr lang="de-DE" altLang="de-DE" dirty="0" smtClean="0"/>
          </a:p>
        </p:txBody>
      </p:sp>
      <p:pic>
        <p:nvPicPr>
          <p:cNvPr id="4" name="Picture 4" descr="Bild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2492896"/>
            <a:ext cx="4320480" cy="353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22" y="836712"/>
            <a:ext cx="664105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75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61" y="897922"/>
            <a:ext cx="3538728" cy="509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6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5183"/>
            <a:ext cx="6480720" cy="523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4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Le </a:t>
            </a:r>
            <a:r>
              <a:rPr lang="de-DE" altLang="de-DE" dirty="0" err="1" smtClean="0"/>
              <a:t>Parcour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Gründer: David Belle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Physischer und mentaler Einklang mit Umwelt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Eroberung der urbanen Umgebung (vgl. Skater, Sprayer etc.)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Effiziente Form der Bewegung</a:t>
            </a:r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Geschicklichkeit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Spektakuläre Aktionen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9222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6" name="Picture 5" descr="Bild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241" y="869347"/>
            <a:ext cx="3630168" cy="51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Alle Bilder zu den </a:t>
            </a:r>
            <a:r>
              <a:rPr lang="de-DE" altLang="de-DE" dirty="0"/>
              <a:t>Szenen stammen aus dem Buch von Katrin Bauer: </a:t>
            </a:r>
            <a:r>
              <a:rPr lang="de-DE" altLang="de-DE" dirty="0" smtClean="0"/>
              <a:t>Jugendkulturelle </a:t>
            </a:r>
            <a:r>
              <a:rPr lang="de-DE" altLang="de-DE" dirty="0"/>
              <a:t>Szenen als </a:t>
            </a:r>
            <a:r>
              <a:rPr lang="de-DE" altLang="de-DE" dirty="0" err="1" smtClean="0"/>
              <a:t>Trendphäno-mene</a:t>
            </a:r>
            <a:r>
              <a:rPr lang="de-DE" altLang="de-DE" dirty="0"/>
              <a:t>. Münster 2010</a:t>
            </a:r>
            <a:r>
              <a:rPr lang="de-DE" altLang="de-DE" dirty="0" smtClean="0"/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Weitere Beispiele</a:t>
            </a:r>
          </a:p>
          <a:p>
            <a:pPr>
              <a:spcBef>
                <a:spcPts val="600"/>
              </a:spcBef>
            </a:pPr>
            <a:r>
              <a:rPr lang="de-DE" altLang="de-DE" dirty="0" err="1" smtClean="0"/>
              <a:t>Mipsterz</a:t>
            </a:r>
            <a:r>
              <a:rPr lang="de-DE" altLang="de-DE" dirty="0"/>
              <a:t>: </a:t>
            </a:r>
            <a:r>
              <a:rPr lang="de-DE" altLang="de-DE" dirty="0">
                <a:hlinkClick r:id="rId2"/>
              </a:rPr>
              <a:t>http://</a:t>
            </a:r>
            <a:r>
              <a:rPr lang="de-DE" altLang="de-DE" dirty="0" smtClean="0">
                <a:hlinkClick r:id="rId2"/>
              </a:rPr>
              <a:t>vimeo.com/100475946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>
                <a:hlinkClick r:id="rId3"/>
              </a:rPr>
              <a:t>M.I.A</a:t>
            </a:r>
            <a:r>
              <a:rPr lang="de-DE" altLang="de-DE" dirty="0" smtClean="0"/>
              <a:t>.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3221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 smtClean="0">
                <a:hlinkClick r:id="rId2" action="ppaction://hlinkfile"/>
              </a:rPr>
              <a:t>Paul Willis</a:t>
            </a:r>
            <a:r>
              <a:rPr lang="de-DE" altLang="de-DE" dirty="0" smtClean="0"/>
              <a:t>: </a:t>
            </a:r>
            <a:r>
              <a:rPr lang="de-DE" altLang="de-DE" dirty="0" smtClean="0">
                <a:hlinkClick r:id="rId3" action="ppaction://hlinkfile"/>
              </a:rPr>
              <a:t>Learning </a:t>
            </a:r>
            <a:r>
              <a:rPr lang="de-DE" altLang="de-DE" dirty="0" err="1" smtClean="0">
                <a:hlinkClick r:id="rId3" action="ppaction://hlinkfile"/>
              </a:rPr>
              <a:t>to</a:t>
            </a:r>
            <a:r>
              <a:rPr lang="de-DE" altLang="de-DE" dirty="0" smtClean="0">
                <a:hlinkClick r:id="rId3" action="ppaction://hlinkfile"/>
              </a:rPr>
              <a:t> Labour </a:t>
            </a:r>
            <a:r>
              <a:rPr lang="de-DE" altLang="de-DE" dirty="0" smtClean="0"/>
              <a:t>(1977)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Schulethnografie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Arbeiterjugendliche</a:t>
            </a:r>
          </a:p>
          <a:p>
            <a:pPr>
              <a:spcBef>
                <a:spcPts val="400"/>
              </a:spcBef>
            </a:pPr>
            <a:r>
              <a:rPr lang="de-DE" altLang="de-DE" dirty="0" err="1" smtClean="0"/>
              <a:t>Lads</a:t>
            </a:r>
            <a:endParaRPr lang="de-DE" altLang="de-DE" dirty="0" smtClean="0"/>
          </a:p>
          <a:p>
            <a:pPr>
              <a:spcBef>
                <a:spcPts val="400"/>
              </a:spcBef>
            </a:pPr>
            <a:r>
              <a:rPr lang="de-DE" altLang="de-DE" dirty="0" smtClean="0"/>
              <a:t>Nonkonformisten – Konformisten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Identität und Selbstbestimmung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Gewalt, Rassismus und Machismo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Gegen-Schulkultur – Betriebskultur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Autorität – Respekt – Anerkennung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Soziale Reproduktion der Arbeiterkultur</a:t>
            </a:r>
          </a:p>
          <a:p>
            <a:pPr>
              <a:spcBef>
                <a:spcPts val="600"/>
              </a:spcBef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Studies:</a:t>
            </a:r>
          </a:p>
          <a:p>
            <a:r>
              <a:rPr lang="de-DE" altLang="de-DE" dirty="0" smtClean="0"/>
              <a:t>Kultur als Feld von Machtkämpfen</a:t>
            </a:r>
          </a:p>
          <a:p>
            <a:r>
              <a:rPr lang="de-DE" altLang="de-DE" dirty="0" smtClean="0"/>
              <a:t>Zielt auf politische Veränderungen</a:t>
            </a:r>
          </a:p>
          <a:p>
            <a:r>
              <a:rPr lang="de-DE" altLang="de-DE" dirty="0" smtClean="0"/>
              <a:t>Überwindung der Kulturindustriethese</a:t>
            </a:r>
          </a:p>
          <a:p>
            <a:r>
              <a:rPr lang="de-DE" altLang="de-DE" dirty="0" smtClean="0"/>
              <a:t>Betonung der Praxis</a:t>
            </a:r>
          </a:p>
          <a:p>
            <a:r>
              <a:rPr lang="de-DE" altLang="de-DE" dirty="0" smtClean="0"/>
              <a:t>Kritik an der Klassenbetonung früher Cultural Studies</a:t>
            </a:r>
          </a:p>
        </p:txBody>
      </p:sp>
    </p:spTree>
    <p:extLst>
      <p:ext uri="{BB962C8B-B14F-4D97-AF65-F5344CB8AC3E}">
        <p14:creationId xmlns:p14="http://schemas.microsoft.com/office/powerpoint/2010/main" val="26170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650</Words>
  <Application>Microsoft Office PowerPoint</Application>
  <PresentationFormat>Bildschirmpräsentation (4:3)</PresentationFormat>
  <Paragraphs>111</Paragraphs>
  <Slides>25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          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  <vt:lpstr>Einführung in die Europäische Ethnologie    22 </vt:lpstr>
      <vt:lpstr>Einführung in die Europäische Ethnologie    23 </vt:lpstr>
      <vt:lpstr>Einführung in die Europäische Ethnologie    24 </vt:lpstr>
      <vt:lpstr>Einführung in die Europäische Ethnologie    25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175</cp:revision>
  <dcterms:created xsi:type="dcterms:W3CDTF">2010-04-27T10:38:34Z</dcterms:created>
  <dcterms:modified xsi:type="dcterms:W3CDTF">2016-11-13T14:58:56Z</dcterms:modified>
</cp:coreProperties>
</file>