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9" r:id="rId2"/>
    <p:sldId id="401" r:id="rId3"/>
    <p:sldId id="407" r:id="rId4"/>
    <p:sldId id="408" r:id="rId5"/>
    <p:sldId id="409" r:id="rId6"/>
    <p:sldId id="410" r:id="rId7"/>
    <p:sldId id="411" r:id="rId8"/>
    <p:sldId id="412" r:id="rId9"/>
    <p:sldId id="413" r:id="rId10"/>
    <p:sldId id="414" r:id="rId11"/>
    <p:sldId id="430" r:id="rId12"/>
    <p:sldId id="431" r:id="rId13"/>
    <p:sldId id="415" r:id="rId14"/>
    <p:sldId id="416" r:id="rId15"/>
    <p:sldId id="417" r:id="rId16"/>
    <p:sldId id="432" r:id="rId17"/>
    <p:sldId id="433" r:id="rId18"/>
    <p:sldId id="434" r:id="rId19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13" autoAdjust="0"/>
    <p:restoredTop sz="86364" autoAdjust="0"/>
  </p:normalViewPr>
  <p:slideViewPr>
    <p:cSldViewPr>
      <p:cViewPr varScale="1">
        <p:scale>
          <a:sx n="114" d="100"/>
          <a:sy n="114" d="100"/>
        </p:scale>
        <p:origin x="-145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71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8CC8029-6651-41E7-BD79-83F8A0A7F58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4764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71A9012-09EB-4E35-BA35-2F92B426D10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3707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de-DE" altLang="de-DE" smtClean="0"/>
              <a:t>Einführung in die Europäische Ethnologie</a:t>
            </a:r>
          </a:p>
        </p:txBody>
      </p:sp>
      <p:sp>
        <p:nvSpPr>
          <p:cNvPr id="97283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D566DE00-6222-4473-AD55-AEFC34220D49}" type="slidenum">
              <a:rPr lang="de-DE" altLang="de-DE" smtClean="0"/>
              <a:pPr eaLnBrk="1" hangingPunct="1">
                <a:spcBef>
                  <a:spcPct val="0"/>
                </a:spcBef>
                <a:defRPr/>
              </a:pPr>
              <a:t>1</a:t>
            </a:fld>
            <a:endParaRPr lang="de-DE" altLang="de-DE" smtClean="0"/>
          </a:p>
        </p:txBody>
      </p:sp>
      <p:sp>
        <p:nvSpPr>
          <p:cNvPr id="1136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Einführung in die Europäische Ethnologie</a:t>
            </a:r>
          </a:p>
        </p:txBody>
      </p:sp>
      <p:sp>
        <p:nvSpPr>
          <p:cNvPr id="25805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429F254-D813-4508-8B41-78AF4B4E898F}" type="slidenum">
              <a:rPr lang="de-DE" altLang="de-DE" smtClean="0"/>
              <a:pPr eaLnBrk="1" hangingPunct="1"/>
              <a:t>11</a:t>
            </a:fld>
            <a:endParaRPr lang="de-DE" altLang="de-DE" smtClean="0"/>
          </a:p>
        </p:txBody>
      </p:sp>
      <p:sp>
        <p:nvSpPr>
          <p:cNvPr id="2580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Einführung in die Europäische Ethnologie</a:t>
            </a:r>
          </a:p>
        </p:txBody>
      </p:sp>
      <p:sp>
        <p:nvSpPr>
          <p:cNvPr id="26009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035D8D9-51E7-45D1-9C3C-6BFF45945318}" type="slidenum">
              <a:rPr lang="de-DE" altLang="de-DE" smtClean="0"/>
              <a:pPr eaLnBrk="1" hangingPunct="1"/>
              <a:t>12</a:t>
            </a:fld>
            <a:endParaRPr lang="de-DE" altLang="de-DE" smtClean="0"/>
          </a:p>
        </p:txBody>
      </p:sp>
      <p:sp>
        <p:nvSpPr>
          <p:cNvPr id="2601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169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10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9903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269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746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0058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54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1447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8399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2635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61138" y="260350"/>
            <a:ext cx="2054225" cy="58658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5288" y="260350"/>
            <a:ext cx="6013450" cy="586581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6343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0075" cy="3460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5354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0075" cy="3460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395288" y="765175"/>
            <a:ext cx="8220075" cy="5360988"/>
          </a:xfrm>
        </p:spPr>
        <p:txBody>
          <a:bodyPr/>
          <a:lstStyle/>
          <a:p>
            <a:pPr lvl="0"/>
            <a:endParaRPr lang="de-DE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3138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260350"/>
            <a:ext cx="82200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Einführung in die Europäische Ethnologie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765175"/>
            <a:ext cx="8220075" cy="536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Organisatorisches:</a:t>
            </a:r>
          </a:p>
          <a:p>
            <a:pPr lvl="1"/>
            <a:r>
              <a:rPr lang="de-DE" altLang="de-DE" smtClean="0"/>
              <a:t>Vorlesungstermine: 19.4., 26.4., 3.5., 10.5., 17.5., 7.6., 14. 6., 21. 6., 28.6., 5.7., 12. 7. und 19.7.</a:t>
            </a:r>
          </a:p>
          <a:p>
            <a:pPr lvl="1"/>
            <a:r>
              <a:rPr lang="de-DE" altLang="de-DE" smtClean="0"/>
              <a:t>Der Termin am 31.5. entfällt</a:t>
            </a:r>
          </a:p>
          <a:p>
            <a:pPr lvl="1"/>
            <a:r>
              <a:rPr lang="de-DE" altLang="de-DE" smtClean="0"/>
              <a:t>Prüfung (wer eine benötigt): 25. Juli 2010 –Zeit und Ort rechtzeitig auf der Institutshome-page (http://www.volkskunde.uni-muenchen. de/index.html) oder im Sekretariat erfragen.</a:t>
            </a:r>
          </a:p>
          <a:p>
            <a:pPr lvl="0"/>
            <a:r>
              <a:rPr lang="de-DE" altLang="de-DE" smtClean="0"/>
              <a:t>Seminarkarte!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237288"/>
            <a:ext cx="8220075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" name="Line 7"/>
          <p:cNvSpPr>
            <a:spLocks noChangeShapeType="1"/>
          </p:cNvSpPr>
          <p:nvPr/>
        </p:nvSpPr>
        <p:spPr bwMode="auto">
          <a:xfrm>
            <a:off x="323850" y="692150"/>
            <a:ext cx="8496300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solidFill>
            <a:srgbClr val="808000"/>
          </a:solidFill>
          <a:ln w="25400">
            <a:solidFill>
              <a:srgbClr val="808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1031" name="Line 9"/>
          <p:cNvSpPr>
            <a:spLocks noChangeShapeType="1"/>
          </p:cNvSpPr>
          <p:nvPr/>
        </p:nvSpPr>
        <p:spPr bwMode="auto">
          <a:xfrm>
            <a:off x="323850" y="6165850"/>
            <a:ext cx="8351838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egtcVnDSRFc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g8BTOMMY2x8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908050"/>
            <a:ext cx="7772400" cy="2692400"/>
          </a:xfrm>
        </p:spPr>
        <p:txBody>
          <a:bodyPr/>
          <a:lstStyle/>
          <a:p>
            <a:pPr algn="ctr" eaLnBrk="1" hangingPunct="1"/>
            <a:r>
              <a:rPr lang="de-DE" altLang="de-DE" sz="4800" b="1" dirty="0" smtClean="0"/>
              <a:t>Einführung in die Europäische Ethnologie</a:t>
            </a:r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 smtClean="0"/>
          </a:p>
          <a:p>
            <a:pPr eaLnBrk="1" hangingPunct="1"/>
            <a:endParaRPr lang="de-DE" altLang="de-DE" smtClean="0"/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2268538" y="4437063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/>
              <a:t>WS </a:t>
            </a:r>
            <a:r>
              <a:rPr lang="de-DE" altLang="de-DE" sz="2400" b="1" smtClean="0"/>
              <a:t>2016/17</a:t>
            </a:r>
            <a:endParaRPr lang="de-DE" altLang="de-DE" sz="24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 dirty="0"/>
              <a:t>Prof. Dr. Johannes Moser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Alltag</a:t>
            </a:r>
          </a:p>
          <a:p>
            <a:r>
              <a:rPr lang="de-DE" altLang="de-DE" dirty="0" smtClean="0"/>
              <a:t>Kultur – Alltag</a:t>
            </a:r>
          </a:p>
          <a:p>
            <a:r>
              <a:rPr lang="de-DE" altLang="de-DE" dirty="0"/>
              <a:t>Riehl: „alltägliches </a:t>
            </a:r>
            <a:r>
              <a:rPr lang="de-DE" altLang="de-DE" dirty="0" err="1"/>
              <a:t>Daseyn</a:t>
            </a:r>
            <a:r>
              <a:rPr lang="de-DE" altLang="de-DE" dirty="0"/>
              <a:t>“ </a:t>
            </a:r>
            <a:endParaRPr lang="de-DE" altLang="de-DE" dirty="0" smtClean="0"/>
          </a:p>
          <a:p>
            <a:r>
              <a:rPr lang="de-DE" altLang="de-DE" dirty="0" smtClean="0"/>
              <a:t>Alltag – Festtag</a:t>
            </a:r>
          </a:p>
          <a:p>
            <a:r>
              <a:rPr lang="de-DE" altLang="de-DE" dirty="0" smtClean="0">
                <a:hlinkClick r:id="rId2"/>
              </a:rPr>
              <a:t>Wiederholte, </a:t>
            </a:r>
            <a:r>
              <a:rPr lang="de-DE" altLang="de-DE" dirty="0" err="1" smtClean="0">
                <a:hlinkClick r:id="rId2"/>
              </a:rPr>
              <a:t>routinisierte</a:t>
            </a:r>
            <a:r>
              <a:rPr lang="de-DE" altLang="de-DE" dirty="0" smtClean="0">
                <a:hlinkClick r:id="rId2"/>
              </a:rPr>
              <a:t> Handlungen</a:t>
            </a:r>
            <a:endParaRPr lang="de-DE" altLang="de-DE" dirty="0" smtClean="0"/>
          </a:p>
          <a:p>
            <a:pPr lvl="1"/>
            <a:r>
              <a:rPr lang="de-DE" altLang="de-DE" sz="1000" dirty="0"/>
              <a:t>http://www.youtube.com/watch?v=egtcVnDSRFc</a:t>
            </a:r>
            <a:endParaRPr lang="de-DE" altLang="de-DE" sz="1000" dirty="0" smtClean="0"/>
          </a:p>
          <a:p>
            <a:r>
              <a:rPr lang="de-DE" altLang="de-DE" dirty="0" smtClean="0"/>
              <a:t>Perspektive auf Alltag</a:t>
            </a:r>
          </a:p>
          <a:p>
            <a:r>
              <a:rPr lang="de-DE" altLang="de-DE" dirty="0" smtClean="0"/>
              <a:t>Wahrnehmungsform des Alltags</a:t>
            </a:r>
          </a:p>
          <a:p>
            <a:r>
              <a:rPr lang="de-DE" altLang="de-DE" dirty="0" smtClean="0"/>
              <a:t>Edmund Husserl: Theorie der Lebenswelt</a:t>
            </a:r>
          </a:p>
          <a:p>
            <a:r>
              <a:rPr lang="de-DE" altLang="de-DE" dirty="0" err="1" smtClean="0"/>
              <a:t>Unhinterfragbare</a:t>
            </a:r>
            <a:r>
              <a:rPr lang="de-DE" altLang="de-DE" dirty="0" smtClean="0"/>
              <a:t> Wirklichkeit</a:t>
            </a:r>
          </a:p>
        </p:txBody>
      </p:sp>
    </p:spTree>
    <p:extLst>
      <p:ext uri="{BB962C8B-B14F-4D97-AF65-F5344CB8AC3E}">
        <p14:creationId xmlns:p14="http://schemas.microsoft.com/office/powerpoint/2010/main" val="2372244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Intersubjektive Geltungswirklichkeit</a:t>
            </a:r>
          </a:p>
          <a:p>
            <a:r>
              <a:rPr lang="de-DE" altLang="de-DE" dirty="0" smtClean="0"/>
              <a:t>Alfred Schütz</a:t>
            </a:r>
          </a:p>
          <a:p>
            <a:r>
              <a:rPr lang="de-DE" altLang="de-DE" dirty="0" smtClean="0"/>
              <a:t>„Strukturen der Lebenswelt“ (Schütz und Thomas </a:t>
            </a:r>
            <a:r>
              <a:rPr lang="de-DE" altLang="de-DE" dirty="0" err="1" smtClean="0"/>
              <a:t>Luckmann</a:t>
            </a:r>
            <a:r>
              <a:rPr lang="de-DE" altLang="de-DE" dirty="0" smtClean="0"/>
              <a:t>)</a:t>
            </a:r>
          </a:p>
          <a:p>
            <a:r>
              <a:rPr lang="de-DE" altLang="de-DE" dirty="0"/>
              <a:t>Schütz meinte, die alltägliche Lebenswelt sei </a:t>
            </a:r>
            <a:r>
              <a:rPr lang="de-DE" altLang="de-DE" dirty="0" smtClean="0"/>
              <a:t>jener </a:t>
            </a:r>
            <a:r>
              <a:rPr lang="de-DE" altLang="de-DE" dirty="0"/>
              <a:t>Wirklichkeitsbereich, an dem der Mensch </a:t>
            </a:r>
            <a:r>
              <a:rPr lang="de-DE" altLang="de-DE" dirty="0" smtClean="0"/>
              <a:t>unausweichlich in regelmäßiger Wiederkehr teilnimmt</a:t>
            </a:r>
            <a:r>
              <a:rPr lang="de-DE" altLang="de-DE" dirty="0"/>
              <a:t>. In </a:t>
            </a:r>
            <a:r>
              <a:rPr lang="de-DE" altLang="de-DE" dirty="0" smtClean="0"/>
              <a:t>die alltägliche Le-</a:t>
            </a:r>
            <a:r>
              <a:rPr lang="de-DE" altLang="de-DE" dirty="0" err="1" smtClean="0"/>
              <a:t>benswelt</a:t>
            </a:r>
            <a:r>
              <a:rPr lang="de-DE" altLang="de-DE" dirty="0" smtClean="0"/>
              <a:t> </a:t>
            </a:r>
            <a:r>
              <a:rPr lang="de-DE" altLang="de-DE" dirty="0"/>
              <a:t>kann </a:t>
            </a:r>
            <a:r>
              <a:rPr lang="de-DE" altLang="de-DE" dirty="0" smtClean="0"/>
              <a:t>er eingreifen </a:t>
            </a:r>
            <a:r>
              <a:rPr lang="de-DE" altLang="de-DE" dirty="0"/>
              <a:t>und er kann sie verändern, </a:t>
            </a:r>
            <a:r>
              <a:rPr lang="de-DE" altLang="de-DE" dirty="0" smtClean="0"/>
              <a:t>indem </a:t>
            </a:r>
            <a:r>
              <a:rPr lang="de-DE" altLang="de-DE" dirty="0"/>
              <a:t>er in ihr wirkt. </a:t>
            </a: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56259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Kommunikative Umwelt</a:t>
            </a:r>
          </a:p>
          <a:p>
            <a:r>
              <a:rPr lang="de-DE" altLang="de-DE" dirty="0" smtClean="0"/>
              <a:t>„Fraglose“ Gegebenheiten der alltäglichen Lebenswelt:</a:t>
            </a:r>
            <a:endParaRPr lang="de-DE" altLang="de-DE" dirty="0"/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/>
              <a:t>körperliche Existenz von anderen </a:t>
            </a:r>
            <a:r>
              <a:rPr lang="de-DE" altLang="de-DE" dirty="0" smtClean="0"/>
              <a:t>Menschen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Bewusstsein, das dem meinen ähnlich ist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gleiche Bedeutung der Umwelt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/>
              <a:t>Wechselbeziehung mit </a:t>
            </a:r>
            <a:r>
              <a:rPr lang="de-DE" altLang="de-DE" dirty="0" smtClean="0"/>
              <a:t>Mitmenschen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Verständigungsmöglichkeit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Historische Dimension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Rahmenbedingungen wenig beeinflussbar</a:t>
            </a:r>
          </a:p>
        </p:txBody>
      </p:sp>
    </p:spTree>
    <p:extLst>
      <p:ext uri="{BB962C8B-B14F-4D97-AF65-F5344CB8AC3E}">
        <p14:creationId xmlns:p14="http://schemas.microsoft.com/office/powerpoint/2010/main" val="1850808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Intersubjektive Welt vertrauter Wirklichkeit</a:t>
            </a:r>
          </a:p>
          <a:p>
            <a:r>
              <a:rPr lang="de-DE" altLang="de-DE" dirty="0" smtClean="0"/>
              <a:t>Ererbter und </a:t>
            </a:r>
            <a:r>
              <a:rPr lang="de-DE" altLang="de-DE" dirty="0" err="1" smtClean="0"/>
              <a:t>enkulturierter</a:t>
            </a:r>
            <a:r>
              <a:rPr lang="de-DE" altLang="de-DE" dirty="0" smtClean="0"/>
              <a:t> Wissensvorrat</a:t>
            </a:r>
          </a:p>
          <a:p>
            <a:r>
              <a:rPr lang="de-DE" altLang="de-DE" dirty="0" smtClean="0"/>
              <a:t>Komplexität des Alltags erfordert Routinen:</a:t>
            </a:r>
          </a:p>
          <a:p>
            <a:pPr lvl="1"/>
            <a:r>
              <a:rPr lang="de-DE" altLang="de-DE" dirty="0" smtClean="0"/>
              <a:t>Z.B. Normalitätsvorstellungen</a:t>
            </a:r>
          </a:p>
          <a:p>
            <a:pPr lvl="1"/>
            <a:r>
              <a:rPr lang="de-DE" altLang="de-DE" dirty="0" smtClean="0"/>
              <a:t>Typisierungen</a:t>
            </a:r>
          </a:p>
          <a:p>
            <a:r>
              <a:rPr lang="de-DE" altLang="de-DE" dirty="0"/>
              <a:t>Alltag </a:t>
            </a:r>
            <a:r>
              <a:rPr lang="de-DE" altLang="de-DE" dirty="0" smtClean="0"/>
              <a:t>ist also ein besonderer </a:t>
            </a:r>
            <a:r>
              <a:rPr lang="de-DE" altLang="de-DE" dirty="0"/>
              <a:t>Typus der Erfahrung, des Handelns und des </a:t>
            </a:r>
            <a:r>
              <a:rPr lang="de-DE" altLang="de-DE" dirty="0" smtClean="0"/>
              <a:t>Wissens</a:t>
            </a:r>
          </a:p>
          <a:p>
            <a:r>
              <a:rPr lang="de-DE" altLang="de-DE" dirty="0"/>
              <a:t>Die gesellschaftliche Konstruktion der Wirklichkeit“ (Peter Berger /</a:t>
            </a:r>
            <a:r>
              <a:rPr lang="de-DE" altLang="de-DE" dirty="0" err="1" smtClean="0"/>
              <a:t>Th</a:t>
            </a:r>
            <a:r>
              <a:rPr lang="de-DE" altLang="de-DE" dirty="0" smtClean="0"/>
              <a:t>. </a:t>
            </a:r>
            <a:r>
              <a:rPr lang="de-DE" altLang="de-DE" dirty="0" err="1" smtClean="0"/>
              <a:t>Luckmann</a:t>
            </a:r>
            <a:r>
              <a:rPr lang="de-DE" altLang="de-DE" dirty="0"/>
              <a:t>)</a:t>
            </a:r>
          </a:p>
          <a:p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3070641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Symbolischer Interaktionismus</a:t>
            </a:r>
          </a:p>
          <a:p>
            <a:r>
              <a:rPr lang="de-DE" altLang="de-DE" dirty="0"/>
              <a:t>George Herbert </a:t>
            </a:r>
            <a:r>
              <a:rPr lang="de-DE" altLang="de-DE" dirty="0" smtClean="0"/>
              <a:t>Mead, </a:t>
            </a:r>
            <a:r>
              <a:rPr lang="de-DE" altLang="de-DE" dirty="0"/>
              <a:t>Herbert </a:t>
            </a:r>
            <a:r>
              <a:rPr lang="de-DE" altLang="de-DE" dirty="0" err="1"/>
              <a:t>Bulmer</a:t>
            </a:r>
            <a:r>
              <a:rPr lang="de-DE" altLang="de-DE" dirty="0"/>
              <a:t>, </a:t>
            </a:r>
            <a:r>
              <a:rPr lang="de-DE" altLang="de-DE" dirty="0" smtClean="0"/>
              <a:t>auch Erving </a:t>
            </a:r>
            <a:r>
              <a:rPr lang="de-DE" altLang="de-DE" dirty="0" err="1" smtClean="0"/>
              <a:t>Goffman</a:t>
            </a:r>
            <a:endParaRPr lang="de-DE" altLang="de-DE" dirty="0" smtClean="0"/>
          </a:p>
          <a:p>
            <a:r>
              <a:rPr lang="de-DE" altLang="de-DE" dirty="0" smtClean="0"/>
              <a:t>Interaktion = Austausch von Symbolen</a:t>
            </a:r>
          </a:p>
          <a:p>
            <a:r>
              <a:rPr lang="de-DE" altLang="de-DE" dirty="0" smtClean="0"/>
              <a:t>Aufmerksamkeit für </a:t>
            </a:r>
            <a:r>
              <a:rPr lang="de-DE" altLang="de-DE" dirty="0"/>
              <a:t>D</a:t>
            </a:r>
            <a:r>
              <a:rPr lang="de-DE" altLang="de-DE" dirty="0" smtClean="0"/>
              <a:t>etails der </a:t>
            </a:r>
            <a:r>
              <a:rPr lang="de-DE" altLang="de-DE" dirty="0" err="1" smtClean="0"/>
              <a:t>interperso-nellen</a:t>
            </a:r>
            <a:r>
              <a:rPr lang="de-DE" altLang="de-DE" dirty="0" smtClean="0"/>
              <a:t> Interaktion (</a:t>
            </a:r>
            <a:r>
              <a:rPr lang="de-DE" altLang="de-DE" dirty="0" err="1" smtClean="0"/>
              <a:t>inbes</a:t>
            </a:r>
            <a:r>
              <a:rPr lang="de-DE" altLang="de-DE" dirty="0" smtClean="0"/>
              <a:t>. face-</a:t>
            </a:r>
            <a:r>
              <a:rPr lang="de-DE" altLang="de-DE" dirty="0" err="1" smtClean="0"/>
              <a:t>to</a:t>
            </a:r>
            <a:r>
              <a:rPr lang="de-DE" altLang="de-DE" dirty="0" smtClean="0"/>
              <a:t>-face)</a:t>
            </a:r>
          </a:p>
          <a:p>
            <a:r>
              <a:rPr lang="de-DE" altLang="de-DE" dirty="0" smtClean="0"/>
              <a:t>Erving </a:t>
            </a:r>
            <a:r>
              <a:rPr lang="de-DE" altLang="de-DE" dirty="0" err="1" smtClean="0"/>
              <a:t>Goffman</a:t>
            </a:r>
            <a:r>
              <a:rPr lang="de-DE" altLang="de-DE" dirty="0"/>
              <a:t>: </a:t>
            </a:r>
            <a:r>
              <a:rPr lang="de-DE" altLang="de-DE" dirty="0" smtClean="0"/>
              <a:t>„Wir </a:t>
            </a:r>
            <a:r>
              <a:rPr lang="de-DE" altLang="de-DE" dirty="0"/>
              <a:t>alle spielen Theater. Die Selbstdarstellung im </a:t>
            </a:r>
            <a:r>
              <a:rPr lang="de-DE" altLang="de-DE" dirty="0" smtClean="0"/>
              <a:t>Alltag“ </a:t>
            </a:r>
          </a:p>
          <a:p>
            <a:r>
              <a:rPr lang="de-DE" altLang="de-DE" dirty="0" smtClean="0"/>
              <a:t>Rollen als sozial definierte Erwartungen</a:t>
            </a:r>
          </a:p>
        </p:txBody>
      </p:sp>
    </p:spTree>
    <p:extLst>
      <p:ext uri="{BB962C8B-B14F-4D97-AF65-F5344CB8AC3E}">
        <p14:creationId xmlns:p14="http://schemas.microsoft.com/office/powerpoint/2010/main" val="217216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err="1" smtClean="0"/>
              <a:t>Goffmans</a:t>
            </a:r>
            <a:r>
              <a:rPr lang="de-DE" altLang="de-DE" dirty="0" smtClean="0"/>
              <a:t> Bühnenmodell</a:t>
            </a:r>
          </a:p>
          <a:p>
            <a:r>
              <a:rPr lang="de-DE" altLang="de-DE" dirty="0" smtClean="0"/>
              <a:t>Impression Management</a:t>
            </a:r>
          </a:p>
          <a:p>
            <a:r>
              <a:rPr lang="de-DE" altLang="de-DE" dirty="0" smtClean="0"/>
              <a:t>Vorderbühne/Hinterbühne</a:t>
            </a:r>
          </a:p>
          <a:p>
            <a:r>
              <a:rPr lang="de-DE" altLang="de-DE" dirty="0" smtClean="0"/>
              <a:t>E. </a:t>
            </a:r>
            <a:r>
              <a:rPr lang="de-DE" altLang="de-DE" dirty="0" err="1" smtClean="0"/>
              <a:t>Goffman</a:t>
            </a:r>
            <a:r>
              <a:rPr lang="de-DE" altLang="de-DE" dirty="0" smtClean="0"/>
              <a:t>: „Stigma. </a:t>
            </a:r>
            <a:r>
              <a:rPr lang="de-DE" altLang="de-DE" dirty="0"/>
              <a:t>Über Techniken der </a:t>
            </a:r>
            <a:r>
              <a:rPr lang="de-DE" altLang="de-DE" dirty="0" smtClean="0"/>
              <a:t>Bewältigung </a:t>
            </a:r>
            <a:r>
              <a:rPr lang="de-DE" altLang="de-DE" dirty="0"/>
              <a:t>beschädigter Identität</a:t>
            </a:r>
            <a:r>
              <a:rPr lang="de-DE" altLang="de-DE" dirty="0" smtClean="0"/>
              <a:t>“</a:t>
            </a:r>
          </a:p>
          <a:p>
            <a:r>
              <a:rPr lang="de-DE" altLang="de-DE" dirty="0" smtClean="0"/>
              <a:t>Stigma-“Korrektur“</a:t>
            </a:r>
          </a:p>
          <a:p>
            <a:pPr marL="0" indent="0">
              <a:buNone/>
            </a:pPr>
            <a:r>
              <a:rPr lang="de-DE" altLang="de-DE" dirty="0" smtClean="0"/>
              <a:t>Ethnomethodologie</a:t>
            </a:r>
          </a:p>
          <a:p>
            <a:r>
              <a:rPr lang="de-DE" altLang="de-DE" dirty="0" smtClean="0"/>
              <a:t>Untersuchung der von Laien benutzten Methoden</a:t>
            </a:r>
          </a:p>
        </p:txBody>
      </p:sp>
    </p:spTree>
    <p:extLst>
      <p:ext uri="{BB962C8B-B14F-4D97-AF65-F5344CB8AC3E}">
        <p14:creationId xmlns:p14="http://schemas.microsoft.com/office/powerpoint/2010/main" val="4023720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Sinnentschlüsselung</a:t>
            </a:r>
          </a:p>
          <a:p>
            <a:r>
              <a:rPr lang="de-DE" altLang="de-DE" dirty="0" smtClean="0"/>
              <a:t>Sozialer Kontext entscheidend</a:t>
            </a:r>
          </a:p>
          <a:p>
            <a:r>
              <a:rPr lang="de-DE" altLang="de-DE" dirty="0" smtClean="0"/>
              <a:t>Interesse für Hintergrunderwartungen</a:t>
            </a:r>
          </a:p>
          <a:p>
            <a:r>
              <a:rPr lang="de-DE" altLang="de-DE" dirty="0" smtClean="0"/>
              <a:t>Krisenexperimente</a:t>
            </a:r>
          </a:p>
          <a:p>
            <a:r>
              <a:rPr lang="de-DE" altLang="de-DE" dirty="0" smtClean="0"/>
              <a:t>Unausgesprochene „kulturelle“ Annahmen</a:t>
            </a:r>
          </a:p>
          <a:p>
            <a:r>
              <a:rPr lang="de-DE" altLang="de-DE" dirty="0" smtClean="0"/>
              <a:t>Konventionen als fundamental für das soziale Leben</a:t>
            </a:r>
          </a:p>
        </p:txBody>
      </p:sp>
    </p:spTree>
    <p:extLst>
      <p:ext uri="{BB962C8B-B14F-4D97-AF65-F5344CB8AC3E}">
        <p14:creationId xmlns:p14="http://schemas.microsoft.com/office/powerpoint/2010/main" val="378019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9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Alltagstheorie als Gesellschaftsanalyse</a:t>
            </a:r>
          </a:p>
          <a:p>
            <a:r>
              <a:rPr lang="de-DE" altLang="de-DE" dirty="0" smtClean="0"/>
              <a:t>Henri </a:t>
            </a:r>
            <a:r>
              <a:rPr lang="de-DE" altLang="de-DE" dirty="0" err="1" smtClean="0"/>
              <a:t>Lefèbvre</a:t>
            </a:r>
            <a:r>
              <a:rPr lang="de-DE" altLang="de-DE" dirty="0" smtClean="0"/>
              <a:t>: „Kritik des Alltagslebens“</a:t>
            </a:r>
          </a:p>
          <a:p>
            <a:r>
              <a:rPr lang="de-DE" altLang="de-DE" dirty="0" smtClean="0"/>
              <a:t>Utz </a:t>
            </a:r>
            <a:r>
              <a:rPr lang="de-DE" altLang="de-DE" dirty="0" err="1" smtClean="0"/>
              <a:t>Jeggle</a:t>
            </a:r>
            <a:r>
              <a:rPr lang="de-DE" altLang="de-DE" dirty="0" smtClean="0"/>
              <a:t>: Alltag  wird Thema, als er in die Krise gekommen ist</a:t>
            </a:r>
          </a:p>
          <a:p>
            <a:r>
              <a:rPr lang="de-DE" altLang="de-DE" dirty="0" smtClean="0"/>
              <a:t>Kritik an kapitalistischen </a:t>
            </a:r>
            <a:r>
              <a:rPr lang="de-DE" altLang="de-DE" dirty="0" err="1" smtClean="0"/>
              <a:t>Produktionsver-hältnissen</a:t>
            </a:r>
            <a:endParaRPr lang="de-DE" altLang="de-DE" dirty="0" smtClean="0"/>
          </a:p>
          <a:p>
            <a:r>
              <a:rPr lang="de-DE" altLang="de-DE" dirty="0" smtClean="0"/>
              <a:t>Alltag taucht in der Volkskunde rund um Falkenstein auf</a:t>
            </a:r>
          </a:p>
          <a:p>
            <a:r>
              <a:rPr lang="de-DE" altLang="de-DE" dirty="0" smtClean="0"/>
              <a:t>„Wende zur Lebenswelt“ (Gerhard Heil-furth; Ina-Maria </a:t>
            </a:r>
            <a:r>
              <a:rPr lang="de-DE" altLang="de-DE" dirty="0" err="1" smtClean="0"/>
              <a:t>Greverus</a:t>
            </a:r>
            <a:r>
              <a:rPr lang="de-DE" altLang="de-DE" dirty="0" smtClean="0"/>
              <a:t>)</a:t>
            </a:r>
          </a:p>
          <a:p>
            <a:pPr marL="0" indent="0">
              <a:buNone/>
            </a:pP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218998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10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>
                <a:hlinkClick r:id="rId2"/>
              </a:rPr>
              <a:t>Identität</a:t>
            </a:r>
            <a:endParaRPr lang="de-DE" altLang="de-DE" dirty="0" smtClean="0"/>
          </a:p>
          <a:p>
            <a:r>
              <a:rPr lang="de-DE" altLang="de-DE" dirty="0"/>
              <a:t>Übereinstimmung eines Gegenstandes mit sich </a:t>
            </a:r>
            <a:r>
              <a:rPr lang="de-DE" altLang="de-DE" dirty="0" smtClean="0"/>
              <a:t>selbst</a:t>
            </a:r>
          </a:p>
          <a:p>
            <a:r>
              <a:rPr lang="de-DE" altLang="de-DE" dirty="0" smtClean="0"/>
              <a:t>Sozialpsychologie/</a:t>
            </a:r>
            <a:r>
              <a:rPr lang="de-DE" altLang="de-DE" dirty="0" err="1" smtClean="0"/>
              <a:t>Entwicklungspsychol</a:t>
            </a:r>
            <a:r>
              <a:rPr lang="de-DE" altLang="de-DE" dirty="0" smtClean="0"/>
              <a:t>.</a:t>
            </a:r>
          </a:p>
          <a:p>
            <a:r>
              <a:rPr lang="de-DE" altLang="de-DE" dirty="0"/>
              <a:t>George Herbert Mead (1863-1931</a:t>
            </a:r>
            <a:r>
              <a:rPr lang="de-DE" altLang="de-DE" dirty="0" smtClean="0"/>
              <a:t>)</a:t>
            </a:r>
          </a:p>
          <a:p>
            <a:r>
              <a:rPr lang="de-DE" altLang="de-DE" dirty="0"/>
              <a:t>Erik H. </a:t>
            </a:r>
            <a:r>
              <a:rPr lang="de-DE" altLang="de-DE" dirty="0" smtClean="0"/>
              <a:t>Erikson </a:t>
            </a:r>
            <a:r>
              <a:rPr lang="de-DE" altLang="de-DE" dirty="0"/>
              <a:t>(1902-1994</a:t>
            </a:r>
            <a:r>
              <a:rPr lang="de-DE" altLang="de-DE" dirty="0" smtClean="0"/>
              <a:t>)</a:t>
            </a:r>
          </a:p>
          <a:p>
            <a:r>
              <a:rPr lang="de-DE" altLang="de-DE" dirty="0"/>
              <a:t>Entwicklung der Ich-Identität </a:t>
            </a:r>
            <a:r>
              <a:rPr lang="de-DE" altLang="de-DE" dirty="0" smtClean="0"/>
              <a:t>ein </a:t>
            </a:r>
            <a:r>
              <a:rPr lang="de-DE" altLang="de-DE" dirty="0" err="1" smtClean="0"/>
              <a:t>langwie-rigen</a:t>
            </a:r>
            <a:r>
              <a:rPr lang="de-DE" altLang="de-DE" dirty="0" smtClean="0"/>
              <a:t> Prozess</a:t>
            </a:r>
          </a:p>
          <a:p>
            <a:r>
              <a:rPr lang="de-DE" altLang="de-DE" dirty="0"/>
              <a:t>Stufenmodell der </a:t>
            </a:r>
            <a:r>
              <a:rPr lang="de-DE" altLang="de-DE" dirty="0" smtClean="0"/>
              <a:t>psychosozialen </a:t>
            </a:r>
            <a:r>
              <a:rPr lang="de-DE" altLang="de-DE" dirty="0" err="1" smtClean="0"/>
              <a:t>Entwick-lung</a:t>
            </a: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793610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Erik H. Erikson</a:t>
            </a:r>
          </a:p>
        </p:txBody>
      </p:sp>
      <p:sp>
        <p:nvSpPr>
          <p:cNvPr id="10137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424862" cy="215900"/>
          </a:xfrm>
        </p:spPr>
        <p:txBody>
          <a:bodyPr/>
          <a:lstStyle/>
          <a:p>
            <a:pPr eaLnBrk="1" hangingPunct="1"/>
            <a:r>
              <a:rPr lang="de-DE" altLang="de-DE" smtClean="0"/>
              <a:t>Einführung in die Europäische Ethnologie				</a:t>
            </a:r>
            <a:fld id="{997856B0-C055-43E2-AC18-9A657F97ACF2}" type="slidenum">
              <a:rPr lang="de-DE" altLang="de-DE" smtClean="0"/>
              <a:pPr eaLnBrk="1" hangingPunct="1"/>
              <a:t>11</a:t>
            </a:fld>
            <a:r>
              <a:rPr lang="de-DE" altLang="de-DE" sz="600" smtClean="0"/>
              <a:t>	        			</a:t>
            </a:r>
          </a:p>
        </p:txBody>
      </p:sp>
      <p:sp>
        <p:nvSpPr>
          <p:cNvPr id="101380" name="Rectangl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539750" y="765175"/>
            <a:ext cx="8280400" cy="5256213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endParaRPr lang="de-DE" altLang="de-DE" sz="2700" dirty="0" smtClean="0"/>
          </a:p>
        </p:txBody>
      </p:sp>
      <p:pic>
        <p:nvPicPr>
          <p:cNvPr id="10138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75" y="765175"/>
            <a:ext cx="4379913" cy="525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803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/>
              <a:t>Einführung in die Europäische Ethnologie				</a:t>
            </a:r>
            <a:fld id="{804FCD4D-4BD8-4CC9-A5E8-D313BDAFD8A8}" type="slidenum">
              <a:rPr lang="de-DE" altLang="de-DE" smtClean="0"/>
              <a:pPr eaLnBrk="1" hangingPunct="1"/>
              <a:t>12</a:t>
            </a:fld>
            <a:r>
              <a:rPr lang="de-DE" altLang="de-DE" sz="600" smtClean="0"/>
              <a:t>	        			</a:t>
            </a:r>
          </a:p>
        </p:txBody>
      </p:sp>
      <p:graphicFrame>
        <p:nvGraphicFramePr>
          <p:cNvPr id="1488973" name="Group 77"/>
          <p:cNvGraphicFramePr>
            <a:graphicFrameLocks noGrp="1"/>
          </p:cNvGraphicFramePr>
          <p:nvPr>
            <p:ph idx="1"/>
          </p:nvPr>
        </p:nvGraphicFramePr>
        <p:xfrm>
          <a:off x="395288" y="765175"/>
          <a:ext cx="8220075" cy="5800744"/>
        </p:xfrm>
        <a:graphic>
          <a:graphicData uri="http://schemas.openxmlformats.org/drawingml/2006/table">
            <a:tbl>
              <a:tblPr/>
              <a:tblGrid>
                <a:gridCol w="1370012"/>
                <a:gridCol w="1370013"/>
                <a:gridCol w="1370012"/>
                <a:gridCol w="1370013"/>
                <a:gridCol w="1370012"/>
                <a:gridCol w="1370013"/>
              </a:tblGrid>
              <a:tr h="6400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Phasen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Psychosoziale Krisen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Radius wichtiger Beziehung.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Grundstärken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Kernpathologie/ Grundlegende Antipathien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Ich-Erkenntnis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I: Säuglingsalter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Grundvertrauen / Grundmisstrauen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Mütterliche Person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Hoffnung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Rückzug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man mir gibt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II: Kleinkindalter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Autonomie / Scham + Zweifel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Eltern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Wille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Zwang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ich will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0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III: Spielalter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Initiative / Schuldgefühl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Kernfamilie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Entschlusskraft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Hemmung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ich mir vorstellen kann zu werden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IV: Schulalter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Regsamkeit / Minderwertigkeit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Nachbarschaft/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Schule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Kompetenz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Trägheit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ich lerne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V: Adoleszenz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Identität / Iden-titätskonfusion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Peer-Groups und fremde Gruppen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Treue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Zurückweisung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ich bin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9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VI: Frühes Er-wachsenenalter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Intimität /Isolierung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Partner, Freund-schaft, Sexuali-tät, Wettbewerb, Zusammenarbeit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Liebe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Exklusivität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mich liebenswert macht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0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VII: Erwach-senenalter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Generativität / Stagnation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Arbeitsteilung und gemeinsa-mer Haushalt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Fürsorge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Abweisung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ich bereit bin zu geben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9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VIII: Alter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Integrität /Verzweiflung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„Die Menschheit“, Menschen meiner Art“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Weisheit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Hochmut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ich mir angeeignet habe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714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Identitätsaufbau </a:t>
            </a:r>
            <a:r>
              <a:rPr lang="de-DE" altLang="de-DE" dirty="0"/>
              <a:t>räumlich, körperlich, psychisch, emotional und </a:t>
            </a:r>
            <a:r>
              <a:rPr lang="de-DE" altLang="de-DE" dirty="0" smtClean="0"/>
              <a:t>sozial</a:t>
            </a:r>
          </a:p>
          <a:p>
            <a:r>
              <a:rPr lang="de-DE" altLang="de-DE" dirty="0" smtClean="0"/>
              <a:t>Anselm </a:t>
            </a:r>
            <a:r>
              <a:rPr lang="de-DE" altLang="de-DE" dirty="0" err="1" smtClean="0"/>
              <a:t>Strauss</a:t>
            </a:r>
            <a:endParaRPr lang="de-DE" altLang="de-DE" dirty="0" smtClean="0"/>
          </a:p>
          <a:p>
            <a:r>
              <a:rPr lang="de-DE" altLang="de-DE" dirty="0" smtClean="0"/>
              <a:t>Soziale </a:t>
            </a:r>
            <a:r>
              <a:rPr lang="de-DE" altLang="de-DE" dirty="0"/>
              <a:t>Dimension von </a:t>
            </a:r>
            <a:r>
              <a:rPr lang="de-DE" altLang="de-DE" dirty="0" smtClean="0"/>
              <a:t>Identität</a:t>
            </a:r>
          </a:p>
          <a:p>
            <a:r>
              <a:rPr lang="de-DE" altLang="de-DE" dirty="0" smtClean="0"/>
              <a:t>Auseinandersetzung </a:t>
            </a:r>
            <a:r>
              <a:rPr lang="de-DE" altLang="de-DE" dirty="0"/>
              <a:t>mit anderen </a:t>
            </a:r>
            <a:r>
              <a:rPr lang="de-DE" altLang="de-DE" dirty="0" err="1" smtClean="0"/>
              <a:t>Men-schen</a:t>
            </a:r>
            <a:endParaRPr lang="de-DE" altLang="de-DE" dirty="0" smtClean="0"/>
          </a:p>
          <a:p>
            <a:r>
              <a:rPr lang="de-DE" altLang="de-DE" dirty="0"/>
              <a:t>Identität </a:t>
            </a:r>
            <a:r>
              <a:rPr lang="de-DE" altLang="de-DE" dirty="0" smtClean="0"/>
              <a:t>als ein </a:t>
            </a:r>
            <a:r>
              <a:rPr lang="de-DE" altLang="de-DE" dirty="0"/>
              <a:t>ständiger </a:t>
            </a:r>
            <a:r>
              <a:rPr lang="de-DE" altLang="de-DE" dirty="0" smtClean="0"/>
              <a:t>Balanceakt</a:t>
            </a:r>
          </a:p>
          <a:p>
            <a:r>
              <a:rPr lang="de-DE" altLang="de-DE" dirty="0" smtClean="0"/>
              <a:t>Identität meint nichts Festes oder Starres</a:t>
            </a:r>
          </a:p>
          <a:p>
            <a:r>
              <a:rPr lang="de-DE" dirty="0" smtClean="0"/>
              <a:t>Übereinstimmung </a:t>
            </a:r>
            <a:r>
              <a:rPr lang="de-DE" dirty="0"/>
              <a:t>des Individuums mit sich selbst und seiner Umgebung</a:t>
            </a:r>
            <a:endParaRPr lang="de-DE" altLang="de-DE" dirty="0"/>
          </a:p>
          <a:p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232893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Kontinuität/Wandel</a:t>
            </a:r>
          </a:p>
          <a:p>
            <a:r>
              <a:rPr lang="de-DE" altLang="de-DE" dirty="0" smtClean="0"/>
              <a:t>Aushandlungsprozess</a:t>
            </a:r>
          </a:p>
          <a:p>
            <a:r>
              <a:rPr lang="de-DE" dirty="0"/>
              <a:t>Ich-Identität und </a:t>
            </a:r>
            <a:r>
              <a:rPr lang="de-DE" dirty="0" smtClean="0"/>
              <a:t>kollektive Identität</a:t>
            </a:r>
          </a:p>
          <a:p>
            <a:r>
              <a:rPr lang="de-DE" altLang="de-DE" dirty="0" smtClean="0"/>
              <a:t>„Krise der Identität“</a:t>
            </a:r>
          </a:p>
          <a:p>
            <a:r>
              <a:rPr lang="de-DE" altLang="de-DE" dirty="0" smtClean="0"/>
              <a:t>Stuart Hall; Zygmunt </a:t>
            </a:r>
            <a:r>
              <a:rPr lang="de-DE" altLang="de-DE" dirty="0" err="1" smtClean="0"/>
              <a:t>Bauman</a:t>
            </a:r>
            <a:r>
              <a:rPr lang="de-DE" altLang="de-DE" dirty="0" smtClean="0"/>
              <a:t>; Heiner </a:t>
            </a:r>
            <a:r>
              <a:rPr lang="de-DE" altLang="de-DE" dirty="0" err="1" smtClean="0"/>
              <a:t>Keupp</a:t>
            </a:r>
            <a:endParaRPr lang="de-DE" altLang="de-DE" dirty="0" smtClean="0"/>
          </a:p>
          <a:p>
            <a:r>
              <a:rPr lang="de-DE" altLang="de-DE" dirty="0" err="1" smtClean="0"/>
              <a:t>Dezentrierung</a:t>
            </a:r>
            <a:r>
              <a:rPr lang="de-DE" altLang="de-DE" dirty="0" smtClean="0"/>
              <a:t>/Fragmentierung</a:t>
            </a:r>
          </a:p>
          <a:p>
            <a:r>
              <a:rPr lang="de-DE" altLang="de-DE" dirty="0" smtClean="0"/>
              <a:t>Konkretes Aushandeln in konkreten Situationen</a:t>
            </a:r>
          </a:p>
        </p:txBody>
      </p:sp>
    </p:spTree>
    <p:extLst>
      <p:ext uri="{BB962C8B-B14F-4D97-AF65-F5344CB8AC3E}">
        <p14:creationId xmlns:p14="http://schemas.microsoft.com/office/powerpoint/2010/main" val="1685312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Identitätsverlust – Überidentifikation – Identitätskrisen</a:t>
            </a:r>
          </a:p>
          <a:p>
            <a:r>
              <a:rPr lang="de-DE" altLang="de-DE" dirty="0" smtClean="0"/>
              <a:t>Identitätskonstruktionen nach </a:t>
            </a:r>
            <a:r>
              <a:rPr lang="de-DE" altLang="de-DE" dirty="0" err="1" smtClean="0"/>
              <a:t>Bauman</a:t>
            </a:r>
            <a:endParaRPr lang="de-DE" altLang="de-DE" dirty="0" smtClean="0"/>
          </a:p>
          <a:p>
            <a:r>
              <a:rPr lang="de-DE" altLang="de-DE" dirty="0" smtClean="0"/>
              <a:t>Lokale &amp; regionale Identitätskonstruktion</a:t>
            </a:r>
          </a:p>
          <a:p>
            <a:r>
              <a:rPr lang="de-DE" altLang="de-DE" dirty="0" smtClean="0"/>
              <a:t>Raumorientierungsmodel nach </a:t>
            </a:r>
            <a:r>
              <a:rPr lang="de-DE" altLang="de-DE" dirty="0" err="1" smtClean="0"/>
              <a:t>Greverus</a:t>
            </a:r>
            <a:endParaRPr lang="de-DE" altLang="de-DE" dirty="0" smtClean="0"/>
          </a:p>
          <a:p>
            <a:r>
              <a:rPr lang="de-DE" altLang="de-DE" dirty="0" smtClean="0"/>
              <a:t>4 Raumorientierungen</a:t>
            </a:r>
            <a:endParaRPr lang="de-DE" altLang="de-DE" dirty="0"/>
          </a:p>
          <a:p>
            <a:pPr marL="914400" lvl="1" indent="-514350">
              <a:buFont typeface="+mj-lt"/>
              <a:buAutoNum type="arabicPeriod"/>
            </a:pPr>
            <a:r>
              <a:rPr lang="de-DE" altLang="de-DE" dirty="0"/>
              <a:t>i</a:t>
            </a:r>
            <a:r>
              <a:rPr lang="de-DE" altLang="de-DE" dirty="0" smtClean="0"/>
              <a:t>nstrumentale Raumorientierung</a:t>
            </a:r>
          </a:p>
          <a:p>
            <a:pPr marL="914400" lvl="1" indent="-514350">
              <a:buFont typeface="+mj-lt"/>
              <a:buAutoNum type="arabicPeriod"/>
            </a:pPr>
            <a:r>
              <a:rPr lang="de-DE" dirty="0"/>
              <a:t>kontrollierende </a:t>
            </a:r>
            <a:r>
              <a:rPr lang="de-DE" dirty="0" smtClean="0"/>
              <a:t>Raumorientierung</a:t>
            </a:r>
          </a:p>
          <a:p>
            <a:pPr marL="914400" lvl="1" indent="-514350">
              <a:buFont typeface="+mj-lt"/>
              <a:buAutoNum type="arabicPeriod"/>
            </a:pPr>
            <a:r>
              <a:rPr lang="de-DE" dirty="0"/>
              <a:t>soziokulturelle </a:t>
            </a:r>
            <a:r>
              <a:rPr lang="de-DE" dirty="0" smtClean="0"/>
              <a:t>Raumorientierung</a:t>
            </a:r>
          </a:p>
          <a:p>
            <a:pPr marL="914400" lvl="1" indent="-514350">
              <a:buFont typeface="+mj-lt"/>
              <a:buAutoNum type="arabicPeriod"/>
            </a:pPr>
            <a:r>
              <a:rPr lang="de-DE" dirty="0"/>
              <a:t>symbolische Raumorientierung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88743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Bedeutungsverlust des Lokalen?</a:t>
            </a:r>
          </a:p>
          <a:p>
            <a:r>
              <a:rPr lang="de-DE" altLang="de-DE" dirty="0" smtClean="0"/>
              <a:t>Identitätsprobleme</a:t>
            </a:r>
          </a:p>
          <a:p>
            <a:r>
              <a:rPr lang="de-DE" altLang="de-DE" dirty="0" smtClean="0"/>
              <a:t>Jean </a:t>
            </a:r>
            <a:r>
              <a:rPr lang="de-DE" altLang="de-DE" dirty="0" err="1" smtClean="0"/>
              <a:t>Améry</a:t>
            </a:r>
            <a:r>
              <a:rPr lang="de-DE" altLang="de-DE" dirty="0" smtClean="0"/>
              <a:t> (1912-1978)</a:t>
            </a:r>
          </a:p>
          <a:p>
            <a:r>
              <a:rPr lang="de-DE" altLang="de-DE" dirty="0" smtClean="0"/>
              <a:t>Identitätskonstruktion durch Bezugnahme auf ein Anderes (</a:t>
            </a:r>
            <a:r>
              <a:rPr lang="de-DE" altLang="de-DE" dirty="0" smtClean="0">
                <a:sym typeface="Wingdings" panose="05000000000000000000" pitchFamily="2" charset="2"/>
              </a:rPr>
              <a:t>soziale </a:t>
            </a:r>
            <a:r>
              <a:rPr lang="de-DE" altLang="de-DE" dirty="0" err="1" smtClean="0">
                <a:sym typeface="Wingdings" panose="05000000000000000000" pitchFamily="2" charset="2"/>
              </a:rPr>
              <a:t>Diemension</a:t>
            </a:r>
            <a:r>
              <a:rPr lang="de-DE" altLang="de-DE" dirty="0" smtClean="0">
                <a:sym typeface="Wingdings" panose="05000000000000000000" pitchFamily="2" charset="2"/>
              </a:rPr>
              <a:t>)</a:t>
            </a:r>
          </a:p>
          <a:p>
            <a:r>
              <a:rPr lang="de-DE" altLang="de-DE" dirty="0" smtClean="0">
                <a:sym typeface="Wingdings" panose="05000000000000000000" pitchFamily="2" charset="2"/>
              </a:rPr>
              <a:t>Frage nach der „kulturellen Identität“</a:t>
            </a:r>
          </a:p>
          <a:p>
            <a:r>
              <a:rPr lang="de-DE" altLang="de-DE" dirty="0" smtClean="0">
                <a:sym typeface="Wingdings" panose="05000000000000000000" pitchFamily="2" charset="2"/>
              </a:rPr>
              <a:t>Frank-Olaf Radtke</a:t>
            </a:r>
          </a:p>
          <a:p>
            <a:r>
              <a:rPr lang="de-DE" altLang="de-DE" dirty="0" err="1" smtClean="0">
                <a:sym typeface="Wingdings" panose="05000000000000000000" pitchFamily="2" charset="2"/>
              </a:rPr>
              <a:t>Kulturalisierung</a:t>
            </a:r>
            <a:r>
              <a:rPr lang="de-DE" altLang="de-DE" dirty="0" smtClean="0">
                <a:sym typeface="Wingdings" panose="05000000000000000000" pitchFamily="2" charset="2"/>
              </a:rPr>
              <a:t> von Unterschieden</a:t>
            </a:r>
          </a:p>
          <a:p>
            <a:r>
              <a:rPr lang="de-DE" altLang="de-DE" dirty="0" smtClean="0">
                <a:sym typeface="Wingdings" panose="05000000000000000000" pitchFamily="2" charset="2"/>
              </a:rPr>
              <a:t>Pierre-André </a:t>
            </a:r>
            <a:r>
              <a:rPr lang="de-DE" altLang="de-DE" dirty="0" err="1" smtClean="0">
                <a:sym typeface="Wingdings" panose="05000000000000000000" pitchFamily="2" charset="2"/>
              </a:rPr>
              <a:t>Taguieff</a:t>
            </a:r>
            <a:r>
              <a:rPr lang="de-DE" altLang="de-DE" dirty="0" smtClean="0">
                <a:sym typeface="Wingdings" panose="05000000000000000000" pitchFamily="2" charset="2"/>
              </a:rPr>
              <a:t> - Kulturkerker</a:t>
            </a:r>
            <a:endParaRPr lang="de-DE" altLang="de-DE" dirty="0" smtClean="0"/>
          </a:p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21929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err="1" smtClean="0"/>
              <a:t>Othering</a:t>
            </a:r>
            <a:endParaRPr lang="de-DE" altLang="de-DE" dirty="0" smtClean="0"/>
          </a:p>
          <a:p>
            <a:r>
              <a:rPr lang="de-DE" altLang="de-DE" dirty="0" smtClean="0"/>
              <a:t>Kulturgebundenheit – Kulturfähigkeit</a:t>
            </a:r>
          </a:p>
          <a:p>
            <a:r>
              <a:rPr lang="de-DE" altLang="de-DE" dirty="0" smtClean="0"/>
              <a:t>Ina-Maria </a:t>
            </a:r>
            <a:r>
              <a:rPr lang="de-DE" altLang="de-DE" dirty="0" err="1" smtClean="0"/>
              <a:t>Greverus</a:t>
            </a:r>
            <a:r>
              <a:rPr lang="de-DE" altLang="de-DE" dirty="0" smtClean="0"/>
              <a:t> – Collage </a:t>
            </a:r>
          </a:p>
          <a:p>
            <a:r>
              <a:rPr lang="de-DE" altLang="de-DE" dirty="0"/>
              <a:t>Frederik </a:t>
            </a:r>
            <a:r>
              <a:rPr lang="de-DE" altLang="de-DE" dirty="0" smtClean="0"/>
              <a:t>Barth (*1928) </a:t>
            </a:r>
            <a:endParaRPr lang="de-DE" altLang="de-DE" dirty="0"/>
          </a:p>
          <a:p>
            <a:r>
              <a:rPr lang="de-DE" altLang="de-DE" dirty="0" smtClean="0"/>
              <a:t>Ethnische Identität</a:t>
            </a:r>
          </a:p>
          <a:p>
            <a:pPr lvl="1"/>
            <a:r>
              <a:rPr lang="de-DE" altLang="de-DE" dirty="0" smtClean="0"/>
              <a:t>Selektivität und Subjektivität</a:t>
            </a:r>
          </a:p>
          <a:p>
            <a:pPr lvl="1"/>
            <a:r>
              <a:rPr lang="de-DE" altLang="de-DE" dirty="0" smtClean="0"/>
              <a:t>Ambivalenter Prozess</a:t>
            </a:r>
          </a:p>
          <a:p>
            <a:pPr lvl="1"/>
            <a:r>
              <a:rPr lang="de-DE" altLang="de-DE" dirty="0" smtClean="0"/>
              <a:t>Ethnische Grenzen ≠ kulturellen Grenzen</a:t>
            </a:r>
          </a:p>
        </p:txBody>
      </p:sp>
    </p:spTree>
    <p:extLst>
      <p:ext uri="{BB962C8B-B14F-4D97-AF65-F5344CB8AC3E}">
        <p14:creationId xmlns:p14="http://schemas.microsoft.com/office/powerpoint/2010/main" val="166948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Ethnische Identität als Produkt historischer Prozesse</a:t>
            </a:r>
          </a:p>
          <a:p>
            <a:r>
              <a:rPr lang="de-DE" altLang="de-DE" dirty="0" smtClean="0"/>
              <a:t>Benedict Anderson, Ernest Gellner, Eric </a:t>
            </a:r>
            <a:r>
              <a:rPr lang="de-DE" altLang="de-DE" dirty="0" err="1" smtClean="0"/>
              <a:t>Hobsbawm</a:t>
            </a:r>
            <a:endParaRPr lang="de-DE" altLang="de-DE" dirty="0" smtClean="0"/>
          </a:p>
          <a:p>
            <a:r>
              <a:rPr lang="de-DE" altLang="de-DE" dirty="0" err="1" smtClean="0"/>
              <a:t>Ethnos</a:t>
            </a:r>
            <a:r>
              <a:rPr lang="de-DE" altLang="de-DE" dirty="0" smtClean="0"/>
              <a:t> – Nation </a:t>
            </a:r>
          </a:p>
          <a:p>
            <a:r>
              <a:rPr lang="de-DE" altLang="de-DE" dirty="0" smtClean="0"/>
              <a:t>Irene Götz: Deutsche Identitäten (2011)</a:t>
            </a:r>
          </a:p>
          <a:p>
            <a:r>
              <a:rPr lang="de-DE" altLang="de-DE" dirty="0" smtClean="0"/>
              <a:t> Beispiel </a:t>
            </a:r>
            <a:r>
              <a:rPr lang="de-DE" altLang="de-DE" dirty="0"/>
              <a:t>jüngerer </a:t>
            </a:r>
            <a:r>
              <a:rPr lang="de-DE" altLang="de-DE" dirty="0" err="1" smtClean="0"/>
              <a:t>Nationalismusforschung</a:t>
            </a:r>
            <a:r>
              <a:rPr lang="de-DE" altLang="de-DE" dirty="0" smtClean="0"/>
              <a:t> </a:t>
            </a:r>
          </a:p>
          <a:p>
            <a:r>
              <a:rPr lang="de-DE" altLang="de-DE" dirty="0" smtClean="0"/>
              <a:t>Konjunktur </a:t>
            </a:r>
            <a:r>
              <a:rPr lang="de-DE" altLang="de-DE" dirty="0"/>
              <a:t>des Nationalen </a:t>
            </a:r>
            <a:r>
              <a:rPr lang="de-DE" altLang="de-DE" dirty="0" smtClean="0"/>
              <a:t>in Europa</a:t>
            </a:r>
          </a:p>
          <a:p>
            <a:r>
              <a:rPr lang="de-DE" altLang="de-DE" dirty="0" smtClean="0"/>
              <a:t>Wiederentdeckung </a:t>
            </a:r>
            <a:r>
              <a:rPr lang="de-DE" altLang="de-DE" dirty="0"/>
              <a:t>des Nationalen</a:t>
            </a:r>
          </a:p>
        </p:txBody>
      </p:sp>
    </p:spTree>
    <p:extLst>
      <p:ext uri="{BB962C8B-B14F-4D97-AF65-F5344CB8AC3E}">
        <p14:creationId xmlns:p14="http://schemas.microsoft.com/office/powerpoint/2010/main" val="883549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theme/theme1.xml><?xml version="1.0" encoding="utf-8"?>
<a:theme xmlns:a="http://schemas.openxmlformats.org/drawingml/2006/main" name="Stadtanthropologische Perspektiven gelayoutet">
  <a:themeElements>
    <a:clrScheme name="Stadtanthropologische Perspektiven gelayoute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dtanthropologische Perspektiven gelayout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dtanthropologische Perspektiven gelayoute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Stadtanthropologische Perspektiven gelayoutet</Template>
  <TotalTime>0</TotalTime>
  <Words>828</Words>
  <Application>Microsoft Office PowerPoint</Application>
  <PresentationFormat>Bildschirmpräsentation (4:3)</PresentationFormat>
  <Paragraphs>190</Paragraphs>
  <Slides>18</Slides>
  <Notes>3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19" baseType="lpstr">
      <vt:lpstr>Stadtanthropologische Perspektiven gelayoutet</vt:lpstr>
      <vt:lpstr>Einführung in die Europäische Ethnologie</vt:lpstr>
      <vt:lpstr>Einführung in die Europäische Ethnologie    2 </vt:lpstr>
      <vt:lpstr>Einführung in die Europäische Ethnologie    3 </vt:lpstr>
      <vt:lpstr>Einführung in die Europäische Ethnologie    4 </vt:lpstr>
      <vt:lpstr>Einführung in die Europäische Ethnologie    5 </vt:lpstr>
      <vt:lpstr>Einführung in die Europäische Ethnologie    6 </vt:lpstr>
      <vt:lpstr>Einführung in die Europäische Ethnologie    7 </vt:lpstr>
      <vt:lpstr>Einführung in die Europäische Ethnologie    8 </vt:lpstr>
      <vt:lpstr>Einführung in die Europäische Ethnologie    9 </vt:lpstr>
      <vt:lpstr>Einführung in die Europäische Ethnologie    10 </vt:lpstr>
      <vt:lpstr>Einführung in die Europäische Ethnologie    11            </vt:lpstr>
      <vt:lpstr>Einführung in die Europäische Ethnologie    12            </vt:lpstr>
      <vt:lpstr>Einführung in die Europäische Ethnologie    13 </vt:lpstr>
      <vt:lpstr>Einführung in die Europäische Ethnologie    14 </vt:lpstr>
      <vt:lpstr>Einführung in die Europäische Ethnologie    15 </vt:lpstr>
      <vt:lpstr>Einführung in die Europäische Ethnologie    16 </vt:lpstr>
      <vt:lpstr>Einführung in die Europäische Ethnologie    17 </vt:lpstr>
      <vt:lpstr>Einführung in die Europäische Ethnologie    18 </vt:lpstr>
    </vt:vector>
  </TitlesOfParts>
  <Company>LMU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Stadtanthropologische Perspektiven</dc:title>
  <dc:creator>ITG</dc:creator>
  <cp:lastModifiedBy>itg</cp:lastModifiedBy>
  <cp:revision>213</cp:revision>
  <dcterms:created xsi:type="dcterms:W3CDTF">2010-04-27T10:38:34Z</dcterms:created>
  <dcterms:modified xsi:type="dcterms:W3CDTF">2016-12-19T12:34:07Z</dcterms:modified>
</cp:coreProperties>
</file>