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9" r:id="rId2"/>
    <p:sldId id="401" r:id="rId3"/>
    <p:sldId id="407" r:id="rId4"/>
    <p:sldId id="435" r:id="rId5"/>
    <p:sldId id="436" r:id="rId6"/>
    <p:sldId id="437" r:id="rId7"/>
    <p:sldId id="438" r:id="rId8"/>
    <p:sldId id="439" r:id="rId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13" autoAdjust="0"/>
    <p:restoredTop sz="86364" autoAdjust="0"/>
  </p:normalViewPr>
  <p:slideViewPr>
    <p:cSldViewPr>
      <p:cViewPr varScale="1">
        <p:scale>
          <a:sx n="114" d="100"/>
          <a:sy n="114" d="100"/>
        </p:scale>
        <p:origin x="-14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</a:t>
            </a:r>
            <a:r>
              <a:rPr lang="de-DE" altLang="de-DE" sz="2400" b="1" smtClean="0"/>
              <a:t>2016/17</a:t>
            </a:r>
            <a:endParaRPr lang="de-DE" altLang="de-DE" sz="2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Community Studies</a:t>
            </a:r>
          </a:p>
          <a:p>
            <a:r>
              <a:rPr lang="de-DE" altLang="de-DE" dirty="0" smtClean="0"/>
              <a:t>Gemeindeforschung – Community Studies</a:t>
            </a:r>
          </a:p>
          <a:p>
            <a:r>
              <a:rPr lang="de-DE" altLang="de-DE" dirty="0" smtClean="0"/>
              <a:t>Unterschiedliche Formen</a:t>
            </a:r>
          </a:p>
          <a:p>
            <a:r>
              <a:rPr lang="de-DE" altLang="de-DE" dirty="0" smtClean="0"/>
              <a:t>Gisela Welz: Gemeinde als eine Repro-</a:t>
            </a:r>
            <a:r>
              <a:rPr lang="de-DE" altLang="de-DE" dirty="0" err="1" smtClean="0"/>
              <a:t>duktion</a:t>
            </a:r>
            <a:r>
              <a:rPr lang="de-DE" altLang="de-DE" dirty="0" smtClean="0"/>
              <a:t> der Verknüpfung von Kultur und Identität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Was ist Gemeinde?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Rolle für die Alltagswelt?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Tragfähiges Konzept?</a:t>
            </a:r>
          </a:p>
        </p:txBody>
      </p:sp>
    </p:spTree>
    <p:extLst>
      <p:ext uri="{BB962C8B-B14F-4D97-AF65-F5344CB8AC3E}">
        <p14:creationId xmlns:p14="http://schemas.microsoft.com/office/powerpoint/2010/main" val="237224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Doppelbedeutung von </a:t>
            </a:r>
            <a:r>
              <a:rPr lang="de-DE" altLang="de-DE" i="1" dirty="0" err="1" smtClean="0"/>
              <a:t>community</a:t>
            </a:r>
            <a:endParaRPr lang="de-DE" altLang="de-DE" i="1" dirty="0" smtClean="0"/>
          </a:p>
          <a:p>
            <a:r>
              <a:rPr lang="de-DE" altLang="de-DE" dirty="0" smtClean="0"/>
              <a:t>Gemeinde und Gemeinschaft</a:t>
            </a:r>
          </a:p>
          <a:p>
            <a:r>
              <a:rPr lang="de-DE" altLang="de-DE" dirty="0" smtClean="0"/>
              <a:t>Drei Aspekte von Gemeinde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Sozialräumliche Einheit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Sozialsystem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/>
              <a:t>Gemeinsame </a:t>
            </a:r>
            <a:r>
              <a:rPr lang="de-DE" altLang="de-DE" dirty="0" smtClean="0"/>
              <a:t>Interessen</a:t>
            </a:r>
          </a:p>
          <a:p>
            <a:r>
              <a:rPr lang="de-DE" altLang="de-DE" dirty="0" smtClean="0"/>
              <a:t>Bewusstsein einer Grenze</a:t>
            </a:r>
            <a:endParaRPr lang="de-DE" altLang="de-DE" dirty="0"/>
          </a:p>
          <a:p>
            <a:r>
              <a:rPr lang="de-DE" altLang="de-DE" dirty="0" smtClean="0"/>
              <a:t>Bedeutungswelten</a:t>
            </a:r>
          </a:p>
          <a:p>
            <a:r>
              <a:rPr lang="de-DE" altLang="de-DE" dirty="0" smtClean="0"/>
              <a:t>Ideal von Gemeinde hinterfragen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56259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Ferdinand Tönnies: „Gemeinschaft und Gesellschaft“ (1887)</a:t>
            </a:r>
          </a:p>
          <a:p>
            <a:r>
              <a:rPr lang="de-DE" altLang="de-DE" dirty="0" smtClean="0"/>
              <a:t>Émile Durkheim: Über die Teilung der sozialen Arbeit (1893)</a:t>
            </a:r>
          </a:p>
          <a:p>
            <a:pPr lvl="1"/>
            <a:r>
              <a:rPr lang="de-DE" altLang="de-DE" dirty="0" smtClean="0"/>
              <a:t>Mechanische und organische Solidarität</a:t>
            </a:r>
            <a:endParaRPr lang="de-DE" altLang="de-DE" dirty="0"/>
          </a:p>
          <a:p>
            <a:r>
              <a:rPr lang="de-DE" altLang="de-DE" dirty="0" smtClean="0"/>
              <a:t>Vermischung von empirischer Beschrei-</a:t>
            </a:r>
            <a:r>
              <a:rPr lang="de-DE" altLang="de-DE" dirty="0" err="1" smtClean="0"/>
              <a:t>bung</a:t>
            </a:r>
            <a:r>
              <a:rPr lang="de-DE" altLang="de-DE" dirty="0" smtClean="0"/>
              <a:t> und normativer Festschreibung</a:t>
            </a:r>
          </a:p>
          <a:p>
            <a:r>
              <a:rPr lang="de-DE" altLang="de-DE" dirty="0" smtClean="0"/>
              <a:t>Beispiel: </a:t>
            </a:r>
            <a:r>
              <a:rPr lang="de-DE" altLang="de-DE" dirty="0" err="1" smtClean="0"/>
              <a:t>Tepoztlan</a:t>
            </a:r>
            <a:endParaRPr lang="de-DE" altLang="de-DE" dirty="0" smtClean="0"/>
          </a:p>
          <a:p>
            <a:r>
              <a:rPr lang="de-DE" altLang="de-DE" dirty="0" smtClean="0"/>
              <a:t>Robert Redfield: folk-urban Kontinuum</a:t>
            </a:r>
          </a:p>
          <a:p>
            <a:r>
              <a:rPr lang="de-DE" altLang="de-DE" dirty="0" smtClean="0"/>
              <a:t>Oscar Lewis: Kultur der Armut</a:t>
            </a:r>
          </a:p>
        </p:txBody>
      </p:sp>
    </p:spTree>
    <p:extLst>
      <p:ext uri="{BB962C8B-B14F-4D97-AF65-F5344CB8AC3E}">
        <p14:creationId xmlns:p14="http://schemas.microsoft.com/office/powerpoint/2010/main" val="187105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Martin </a:t>
            </a:r>
            <a:r>
              <a:rPr lang="de-DE" altLang="de-DE" dirty="0" err="1" smtClean="0"/>
              <a:t>Bulmer</a:t>
            </a:r>
            <a:r>
              <a:rPr lang="de-DE" altLang="de-DE" dirty="0" smtClean="0"/>
              <a:t>: Frage nach Kontrolle</a:t>
            </a:r>
          </a:p>
          <a:p>
            <a:r>
              <a:rPr lang="de-DE" altLang="de-DE" dirty="0" smtClean="0"/>
              <a:t>Laurence Wylie: „Dorf in der Vaucluse. Der Alltag einer franz. Gemeinde“ (1957)</a:t>
            </a:r>
          </a:p>
          <a:p>
            <a:r>
              <a:rPr lang="de-DE" altLang="de-DE" dirty="0" err="1" smtClean="0"/>
              <a:t>Peyrane</a:t>
            </a:r>
            <a:r>
              <a:rPr lang="de-DE" altLang="de-DE" dirty="0" smtClean="0"/>
              <a:t> – </a:t>
            </a:r>
            <a:r>
              <a:rPr lang="de-DE" altLang="de-DE" dirty="0" err="1" smtClean="0"/>
              <a:t>Rousillon</a:t>
            </a:r>
            <a:endParaRPr lang="de-DE" altLang="de-DE" dirty="0" smtClean="0"/>
          </a:p>
          <a:p>
            <a:r>
              <a:rPr lang="de-DE" altLang="de-DE" dirty="0" smtClean="0"/>
              <a:t>William Foote Whyte: Street Corner </a:t>
            </a:r>
            <a:r>
              <a:rPr lang="de-DE" altLang="de-DE" dirty="0" err="1" smtClean="0"/>
              <a:t>Socie-ty</a:t>
            </a:r>
            <a:r>
              <a:rPr lang="de-DE" altLang="de-DE" dirty="0" smtClean="0"/>
              <a:t>. Die Sozialstruktur eines </a:t>
            </a:r>
            <a:r>
              <a:rPr lang="de-DE" altLang="de-DE" dirty="0" err="1" smtClean="0"/>
              <a:t>Italienerviertels</a:t>
            </a:r>
            <a:r>
              <a:rPr lang="de-DE" altLang="de-DE" dirty="0" smtClean="0"/>
              <a:t> (1943)</a:t>
            </a:r>
          </a:p>
          <a:p>
            <a:r>
              <a:rPr lang="de-DE" altLang="de-DE" i="1" dirty="0" err="1"/>
              <a:t>c</a:t>
            </a:r>
            <a:r>
              <a:rPr lang="de-DE" altLang="de-DE" i="1" dirty="0" err="1" smtClean="0"/>
              <a:t>orner</a:t>
            </a:r>
            <a:r>
              <a:rPr lang="de-DE" altLang="de-DE" i="1" dirty="0" smtClean="0"/>
              <a:t> </a:t>
            </a:r>
            <a:r>
              <a:rPr lang="de-DE" altLang="de-DE" i="1" dirty="0" err="1" smtClean="0"/>
              <a:t>boys</a:t>
            </a:r>
            <a:r>
              <a:rPr lang="de-DE" altLang="de-DE" i="1" dirty="0" smtClean="0"/>
              <a:t> – </a:t>
            </a:r>
            <a:r>
              <a:rPr lang="de-DE" altLang="de-DE" i="1" dirty="0" err="1" smtClean="0"/>
              <a:t>college</a:t>
            </a:r>
            <a:r>
              <a:rPr lang="de-DE" altLang="de-DE" i="1" dirty="0" smtClean="0"/>
              <a:t> </a:t>
            </a:r>
            <a:r>
              <a:rPr lang="de-DE" altLang="de-DE" i="1" dirty="0" err="1" smtClean="0"/>
              <a:t>boys</a:t>
            </a:r>
            <a:endParaRPr lang="de-DE" altLang="de-DE" i="1" dirty="0" smtClean="0"/>
          </a:p>
          <a:p>
            <a:r>
              <a:rPr lang="de-DE" altLang="de-DE" dirty="0" smtClean="0"/>
              <a:t>Doc und Chic </a:t>
            </a:r>
            <a:r>
              <a:rPr lang="de-DE" altLang="de-DE" dirty="0" err="1" smtClean="0"/>
              <a:t>Morelli</a:t>
            </a:r>
            <a:endParaRPr lang="de-DE" altLang="de-DE" dirty="0" smtClean="0"/>
          </a:p>
          <a:p>
            <a:r>
              <a:rPr lang="de-DE" altLang="de-DE" dirty="0" smtClean="0"/>
              <a:t>Gutes Beispiel qualitativer Forschung</a:t>
            </a:r>
          </a:p>
        </p:txBody>
      </p:sp>
    </p:spTree>
    <p:extLst>
      <p:ext uri="{BB962C8B-B14F-4D97-AF65-F5344CB8AC3E}">
        <p14:creationId xmlns:p14="http://schemas.microsoft.com/office/powerpoint/2010/main" val="332295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Conrad </a:t>
            </a:r>
            <a:r>
              <a:rPr lang="de-DE" altLang="de-DE" dirty="0" err="1" smtClean="0"/>
              <a:t>Arensberg</a:t>
            </a:r>
            <a:endParaRPr lang="de-DE" altLang="de-DE" dirty="0" smtClean="0"/>
          </a:p>
          <a:p>
            <a:pPr lvl="1"/>
            <a:r>
              <a:rPr lang="de-DE" altLang="de-DE" dirty="0" smtClean="0"/>
              <a:t>Gemeinde als Objekt</a:t>
            </a:r>
          </a:p>
          <a:p>
            <a:pPr lvl="1"/>
            <a:r>
              <a:rPr lang="de-DE" altLang="de-DE" dirty="0" smtClean="0"/>
              <a:t>Gemeinde als Paradigma</a:t>
            </a:r>
          </a:p>
          <a:p>
            <a:r>
              <a:rPr lang="de-DE" altLang="de-DE" dirty="0" smtClean="0"/>
              <a:t>Robert &amp; Helen Lynd: </a:t>
            </a:r>
            <a:r>
              <a:rPr lang="de-DE" altLang="de-DE" dirty="0" err="1" smtClean="0"/>
              <a:t>Middletown</a:t>
            </a:r>
            <a:r>
              <a:rPr lang="de-DE" altLang="de-DE" dirty="0" smtClean="0"/>
              <a:t> (1929)</a:t>
            </a:r>
          </a:p>
          <a:p>
            <a:r>
              <a:rPr lang="de-DE" altLang="de-DE" dirty="0" smtClean="0"/>
              <a:t>Lloyd Warner: Yankee City</a:t>
            </a:r>
          </a:p>
          <a:p>
            <a:r>
              <a:rPr lang="de-DE" altLang="de-DE" dirty="0" smtClean="0"/>
              <a:t>Studien </a:t>
            </a:r>
            <a:r>
              <a:rPr lang="de-DE" altLang="de-DE" i="1" dirty="0" smtClean="0"/>
              <a:t>von</a:t>
            </a:r>
            <a:r>
              <a:rPr lang="de-DE" altLang="de-DE" dirty="0" smtClean="0"/>
              <a:t> versus Studien </a:t>
            </a:r>
            <a:r>
              <a:rPr lang="de-DE" altLang="de-DE" i="1" dirty="0" smtClean="0"/>
              <a:t>in</a:t>
            </a:r>
            <a:r>
              <a:rPr lang="de-DE" altLang="de-DE" dirty="0" smtClean="0"/>
              <a:t> kleinen Gemeinden (Bjarne </a:t>
            </a:r>
            <a:r>
              <a:rPr lang="de-DE" altLang="de-DE" dirty="0" err="1" smtClean="0"/>
              <a:t>Stoklund</a:t>
            </a:r>
            <a:r>
              <a:rPr lang="de-DE" altLang="de-DE" dirty="0" smtClean="0"/>
              <a:t>)</a:t>
            </a:r>
          </a:p>
          <a:p>
            <a:r>
              <a:rPr lang="de-DE" altLang="de-DE" dirty="0" smtClean="0"/>
              <a:t>Gemeindeforschung als Methode</a:t>
            </a:r>
          </a:p>
          <a:p>
            <a:r>
              <a:rPr lang="de-DE" altLang="de-DE" dirty="0" smtClean="0"/>
              <a:t>Verhältnis innen – außen</a:t>
            </a:r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5886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Orvar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Löfgren</a:t>
            </a:r>
            <a:r>
              <a:rPr lang="de-DE" altLang="de-DE" dirty="0" smtClean="0"/>
              <a:t>: Auflösung der Gemeinde-grenzen</a:t>
            </a:r>
          </a:p>
          <a:p>
            <a:r>
              <a:rPr lang="de-DE" altLang="de-DE" dirty="0" smtClean="0"/>
              <a:t>Historische Dimension</a:t>
            </a:r>
          </a:p>
          <a:p>
            <a:r>
              <a:rPr lang="de-DE" altLang="de-DE" dirty="0" smtClean="0"/>
              <a:t>Verbindung von synchroner </a:t>
            </a:r>
            <a:r>
              <a:rPr lang="de-DE" altLang="de-DE" dirty="0" err="1" smtClean="0"/>
              <a:t>Strukturanaly</a:t>
            </a:r>
            <a:r>
              <a:rPr lang="de-DE" altLang="de-DE" dirty="0" smtClean="0"/>
              <a:t>-se und diachroner Prozessanalyse nötig</a:t>
            </a:r>
          </a:p>
          <a:p>
            <a:r>
              <a:rPr lang="de-DE" altLang="de-DE" dirty="0" smtClean="0"/>
              <a:t>Wie soll Wandel beobachtet werden?</a:t>
            </a:r>
          </a:p>
          <a:p>
            <a:r>
              <a:rPr lang="de-DE" altLang="de-DE" dirty="0" smtClean="0"/>
              <a:t>Auswirkungen der Globalisierung</a:t>
            </a:r>
          </a:p>
          <a:p>
            <a:pPr marL="0" indent="0">
              <a:buNone/>
            </a:pPr>
            <a:r>
              <a:rPr lang="de-DE" altLang="de-DE" dirty="0" smtClean="0"/>
              <a:t>Möglichkeiten einer gegenwärtigen Gemein-</a:t>
            </a:r>
            <a:r>
              <a:rPr lang="de-DE" altLang="de-DE" dirty="0" err="1" smtClean="0"/>
              <a:t>deforschung</a:t>
            </a:r>
            <a:r>
              <a:rPr lang="de-DE" altLang="de-DE" dirty="0" smtClean="0"/>
              <a:t>:</a:t>
            </a:r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87159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Gemeinde ist kein Mikrokosmos, der für sich selbst funktioniert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Ethos der Gemeinde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Kein holistisches und zeitloses Bild einer ganzen Gemeinde darf entworfen werden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Symbolischen und realen Grenzen von Gemeinden muss besondere Aufmerk-</a:t>
            </a:r>
            <a:r>
              <a:rPr lang="de-DE" altLang="de-DE" dirty="0" err="1" smtClean="0"/>
              <a:t>samkeit</a:t>
            </a:r>
            <a:r>
              <a:rPr lang="de-DE" altLang="de-DE" dirty="0" smtClean="0"/>
              <a:t> gelten</a:t>
            </a:r>
          </a:p>
        </p:txBody>
      </p:sp>
    </p:spTree>
    <p:extLst>
      <p:ext uri="{BB962C8B-B14F-4D97-AF65-F5344CB8AC3E}">
        <p14:creationId xmlns:p14="http://schemas.microsoft.com/office/powerpoint/2010/main" val="40943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318</Words>
  <Application>Microsoft Office PowerPoint</Application>
  <PresentationFormat>Bildschirmpräsentation (4:3)</PresentationFormat>
  <Paragraphs>60</Paragraphs>
  <Slides>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222</cp:revision>
  <dcterms:created xsi:type="dcterms:W3CDTF">2010-04-27T10:38:34Z</dcterms:created>
  <dcterms:modified xsi:type="dcterms:W3CDTF">2017-01-08T12:14:45Z</dcterms:modified>
</cp:coreProperties>
</file>