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9" r:id="rId2"/>
    <p:sldId id="390" r:id="rId3"/>
    <p:sldId id="391" r:id="rId4"/>
    <p:sldId id="392" r:id="rId5"/>
    <p:sldId id="393" r:id="rId6"/>
    <p:sldId id="395" r:id="rId7"/>
    <p:sldId id="397" r:id="rId8"/>
    <p:sldId id="399" r:id="rId9"/>
    <p:sldId id="396" r:id="rId10"/>
    <p:sldId id="398" r:id="rId11"/>
    <p:sldId id="400" r:id="rId12"/>
    <p:sldId id="402" r:id="rId13"/>
    <p:sldId id="403" r:id="rId14"/>
    <p:sldId id="404" r:id="rId15"/>
    <p:sldId id="405" r:id="rId16"/>
    <p:sldId id="406" r:id="rId17"/>
    <p:sldId id="394" r:id="rId18"/>
    <p:sldId id="401" r:id="rId19"/>
    <p:sldId id="407" r:id="rId20"/>
    <p:sldId id="408" r:id="rId21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6" autoAdjust="0"/>
    <p:restoredTop sz="86364" autoAdjust="0"/>
  </p:normalViewPr>
  <p:slideViewPr>
    <p:cSldViewPr>
      <p:cViewPr varScale="1">
        <p:scale>
          <a:sx n="102" d="100"/>
          <a:sy n="102" d="100"/>
        </p:scale>
        <p:origin x="-189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_MQX9rX6OWk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wi.uni-rostock.de/fileadmin/Institute/ISD/Lehrstuhl_Makrosoziologie/Lehrmaterialien/Prof._Berger/Vorlesung_Sozialstrukturanalyse/Soziale_Milieus_und_Lebensstile/Folie7.4__sozialstruk_vorl_Bourdieu_Feine_Unterschiede_01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WS 2013/14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Semiotischer Kulturbegriff</a:t>
            </a:r>
          </a:p>
          <a:p>
            <a:r>
              <a:rPr lang="de-DE" altLang="de-DE" dirty="0" smtClean="0"/>
              <a:t>Alfred Kroeber/</a:t>
            </a:r>
            <a:r>
              <a:rPr lang="de-DE" altLang="de-DE" dirty="0" err="1" smtClean="0"/>
              <a:t>Clyde</a:t>
            </a:r>
            <a:r>
              <a:rPr lang="de-DE" altLang="de-DE" dirty="0" smtClean="0"/>
              <a:t> Kluckhohn: „Culture“</a:t>
            </a:r>
          </a:p>
          <a:p>
            <a:r>
              <a:rPr lang="de-DE" altLang="de-DE" dirty="0" err="1" smtClean="0"/>
              <a:t>Totalistische</a:t>
            </a:r>
            <a:r>
              <a:rPr lang="de-DE" altLang="de-DE" dirty="0" smtClean="0"/>
              <a:t> und </a:t>
            </a:r>
            <a:r>
              <a:rPr lang="de-DE" altLang="de-DE" dirty="0" err="1" smtClean="0"/>
              <a:t>mentalistische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Betrach-tungsweise</a:t>
            </a:r>
            <a:r>
              <a:rPr lang="de-DE" altLang="de-DE" dirty="0" smtClean="0"/>
              <a:t> von Kultur</a:t>
            </a:r>
          </a:p>
          <a:p>
            <a:r>
              <a:rPr lang="de-DE" altLang="de-DE" dirty="0" smtClean="0"/>
              <a:t>Edward Burnett Tylor </a:t>
            </a:r>
          </a:p>
          <a:p>
            <a:pPr marL="0" indent="0">
              <a:buNone/>
            </a:pPr>
            <a:r>
              <a:rPr lang="de-DE" altLang="de-DE" dirty="0" smtClean="0"/>
              <a:t>    (1832-1917)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689761"/>
            <a:ext cx="2592288" cy="3393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48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Clifford Geertz</a:t>
            </a:r>
          </a:p>
          <a:p>
            <a:r>
              <a:rPr lang="de-DE" altLang="de-DE" dirty="0" smtClean="0"/>
              <a:t>Interpretative Anthropologie</a:t>
            </a:r>
          </a:p>
          <a:p>
            <a:r>
              <a:rPr lang="de-DE" altLang="de-DE" dirty="0" smtClean="0"/>
              <a:t>Semiotischer Kulturbegriff</a:t>
            </a:r>
          </a:p>
          <a:p>
            <a:r>
              <a:rPr lang="de-DE" altLang="de-DE" dirty="0" smtClean="0"/>
              <a:t>Selbstgesponnenes Bedeutungsgewebe</a:t>
            </a:r>
          </a:p>
          <a:p>
            <a:r>
              <a:rPr lang="de-DE" altLang="de-DE" dirty="0" smtClean="0"/>
              <a:t>Kulturwissenschaft daher nicht </a:t>
            </a:r>
            <a:r>
              <a:rPr lang="de-DE" altLang="de-DE" dirty="0" err="1" smtClean="0"/>
              <a:t>experimen-tell</a:t>
            </a:r>
            <a:r>
              <a:rPr lang="de-DE" altLang="de-DE" dirty="0" smtClean="0"/>
              <a:t>, sondern interpretierend</a:t>
            </a:r>
          </a:p>
          <a:p>
            <a:r>
              <a:rPr lang="de-DE" altLang="de-DE" dirty="0" smtClean="0"/>
              <a:t>Ethnografie</a:t>
            </a:r>
          </a:p>
          <a:p>
            <a:r>
              <a:rPr lang="de-DE" altLang="de-DE" dirty="0" smtClean="0"/>
              <a:t>„dichte Beschreibung“</a:t>
            </a:r>
          </a:p>
          <a:p>
            <a:r>
              <a:rPr lang="de-DE" altLang="de-DE" dirty="0" smtClean="0"/>
              <a:t>Gilbert Ryle (1900-1976)</a:t>
            </a:r>
          </a:p>
        </p:txBody>
      </p:sp>
    </p:spTree>
    <p:extLst>
      <p:ext uri="{BB962C8B-B14F-4D97-AF65-F5344CB8AC3E}">
        <p14:creationId xmlns:p14="http://schemas.microsoft.com/office/powerpoint/2010/main" val="99438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761370"/>
            <a:ext cx="3888431" cy="535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Clifford Geertz (1926-2006)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339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hlinkClick r:id="rId2"/>
              </a:rPr>
              <a:t>Zwinkern</a:t>
            </a:r>
            <a:endParaRPr lang="de-DE" altLang="de-DE" dirty="0" smtClean="0"/>
          </a:p>
          <a:p>
            <a:r>
              <a:rPr lang="de-DE" altLang="de-DE" dirty="0" smtClean="0"/>
              <a:t>Verhalten + Kultur = Gebärde</a:t>
            </a:r>
          </a:p>
          <a:p>
            <a:r>
              <a:rPr lang="de-DE" altLang="de-DE" dirty="0"/>
              <a:t>d</a:t>
            </a:r>
            <a:r>
              <a:rPr lang="de-DE" altLang="de-DE" dirty="0" smtClean="0"/>
              <a:t>ünne vs. dichte Beschreibung</a:t>
            </a:r>
          </a:p>
          <a:p>
            <a:r>
              <a:rPr lang="de-DE" altLang="de-DE" dirty="0" smtClean="0"/>
              <a:t>Manuskript lesen</a:t>
            </a:r>
          </a:p>
          <a:p>
            <a:r>
              <a:rPr lang="de-DE" altLang="de-DE" dirty="0" smtClean="0"/>
              <a:t>Ethnologische Schriften = Fiktionen</a:t>
            </a:r>
          </a:p>
          <a:p>
            <a:r>
              <a:rPr lang="de-DE" altLang="de-DE" dirty="0" smtClean="0"/>
              <a:t>Repräsentationen</a:t>
            </a:r>
          </a:p>
          <a:p>
            <a:r>
              <a:rPr lang="de-DE" altLang="de-DE" dirty="0" smtClean="0"/>
              <a:t>Vier Merkmale ethnografischer Beschrei-</a:t>
            </a:r>
            <a:r>
              <a:rPr lang="de-DE" altLang="de-DE" dirty="0" err="1" smtClean="0"/>
              <a:t>bung</a:t>
            </a:r>
            <a:endParaRPr lang="de-DE" altLang="de-DE" dirty="0" smtClean="0"/>
          </a:p>
          <a:p>
            <a:r>
              <a:rPr lang="de-DE" altLang="de-DE" dirty="0" smtClean="0"/>
              <a:t>Untersuchung von Kultur = unvollständig</a:t>
            </a:r>
          </a:p>
        </p:txBody>
      </p:sp>
    </p:spTree>
    <p:extLst>
      <p:ext uri="{BB962C8B-B14F-4D97-AF65-F5344CB8AC3E}">
        <p14:creationId xmlns:p14="http://schemas.microsoft.com/office/powerpoint/2010/main" val="200171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>
          <a:xfrm>
            <a:off x="467544" y="764704"/>
            <a:ext cx="8352928" cy="5328592"/>
          </a:xfrm>
        </p:spPr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Pierre Bourdieu: Praxis</a:t>
            </a:r>
          </a:p>
          <a:p>
            <a:r>
              <a:rPr lang="de-DE" altLang="de-DE" sz="2400" dirty="0"/>
              <a:t>Entwurf einer Theorie der Praxis. Auf der </a:t>
            </a:r>
            <a:r>
              <a:rPr lang="de-DE" altLang="de-DE" sz="2400" dirty="0" smtClean="0"/>
              <a:t>ethnologischen </a:t>
            </a:r>
            <a:r>
              <a:rPr lang="de-DE" altLang="de-DE" sz="2400" dirty="0"/>
              <a:t>Grundlage der kabylischen </a:t>
            </a:r>
            <a:r>
              <a:rPr lang="de-DE" altLang="de-DE" sz="2400" dirty="0" smtClean="0"/>
              <a:t>Gesellschaft. Frankfurt am Main 1976 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1972).</a:t>
            </a:r>
          </a:p>
          <a:p>
            <a:r>
              <a:rPr lang="de-DE" altLang="de-DE" sz="2400" dirty="0"/>
              <a:t>Die feinen Unterschiede. Kritik der </a:t>
            </a:r>
            <a:r>
              <a:rPr lang="de-DE" altLang="de-DE" sz="2400" dirty="0" smtClean="0"/>
              <a:t>gesellschaftlichen Ur-</a:t>
            </a:r>
            <a:r>
              <a:rPr lang="de-DE" altLang="de-DE" sz="2400" dirty="0" err="1" smtClean="0"/>
              <a:t>teilskraft</a:t>
            </a:r>
            <a:r>
              <a:rPr lang="de-DE" altLang="de-DE" sz="2400" dirty="0"/>
              <a:t>. </a:t>
            </a:r>
            <a:r>
              <a:rPr lang="de-DE" altLang="de-DE" sz="2400" dirty="0" smtClean="0"/>
              <a:t>Frankfurt am Main 1982 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1979).</a:t>
            </a:r>
          </a:p>
          <a:p>
            <a:r>
              <a:rPr lang="de-DE" altLang="de-DE" sz="2400" dirty="0"/>
              <a:t>Sozialer Sinn. Kritik der theoretischen Vernunft. </a:t>
            </a:r>
            <a:r>
              <a:rPr lang="de-DE" altLang="de-DE" sz="2400" dirty="0" smtClean="0"/>
              <a:t>Frankfurt  am Main </a:t>
            </a:r>
            <a:r>
              <a:rPr lang="de-DE" altLang="de-DE" sz="2400" dirty="0"/>
              <a:t>1987 </a:t>
            </a:r>
            <a:r>
              <a:rPr lang="de-DE" altLang="de-DE" sz="2400" dirty="0" smtClean="0"/>
              <a:t>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1980).</a:t>
            </a:r>
          </a:p>
          <a:p>
            <a:r>
              <a:rPr lang="en-US" altLang="de-DE" sz="2400" dirty="0"/>
              <a:t>Homo </a:t>
            </a:r>
            <a:r>
              <a:rPr lang="en-US" altLang="de-DE" sz="2400" dirty="0" err="1" smtClean="0"/>
              <a:t>academicus</a:t>
            </a:r>
            <a:r>
              <a:rPr lang="en-US" altLang="de-DE" sz="2400" dirty="0" smtClean="0"/>
              <a:t>. Frankfurt am Main 1988 (</a:t>
            </a:r>
            <a:r>
              <a:rPr lang="en-US" altLang="de-DE" sz="2400" baseline="30000" dirty="0" smtClean="0"/>
              <a:t>1</a:t>
            </a:r>
            <a:r>
              <a:rPr lang="en-US" altLang="de-DE" sz="2400" dirty="0" smtClean="0"/>
              <a:t>1984).</a:t>
            </a:r>
          </a:p>
          <a:p>
            <a:r>
              <a:rPr lang="de-DE" altLang="de-DE" sz="2400" dirty="0"/>
              <a:t>Das Elend der Welt. Zeugnisse und Diagnosen </a:t>
            </a:r>
            <a:r>
              <a:rPr lang="de-DE" altLang="de-DE" sz="2400" dirty="0" err="1" smtClean="0"/>
              <a:t>alltägli-chen</a:t>
            </a:r>
            <a:r>
              <a:rPr lang="de-DE" altLang="de-DE" sz="2400" dirty="0" smtClean="0"/>
              <a:t> </a:t>
            </a:r>
            <a:r>
              <a:rPr lang="de-DE" altLang="de-DE" sz="2400" dirty="0"/>
              <a:t>Leidens an der Gesellschaft. </a:t>
            </a:r>
            <a:r>
              <a:rPr lang="de-DE" altLang="de-DE" sz="2400" dirty="0" smtClean="0"/>
              <a:t>Konstanz 1997.</a:t>
            </a:r>
          </a:p>
          <a:p>
            <a:r>
              <a:rPr lang="de-DE" altLang="de-DE" sz="2400" dirty="0"/>
              <a:t>Die männliche </a:t>
            </a:r>
            <a:r>
              <a:rPr lang="de-DE" altLang="de-DE" sz="2400" dirty="0" smtClean="0"/>
              <a:t>Herrschaft. Frankfurt/Main 2005 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1998).</a:t>
            </a:r>
          </a:p>
          <a:p>
            <a:r>
              <a:rPr lang="de-DE" altLang="de-DE" sz="2400" dirty="0"/>
              <a:t>Praktische Vernunft. </a:t>
            </a:r>
            <a:r>
              <a:rPr lang="de-DE" altLang="de-DE" sz="2400" dirty="0" smtClean="0"/>
              <a:t>Frankfurt </a:t>
            </a:r>
            <a:r>
              <a:rPr lang="de-DE" altLang="de-DE" sz="2400" dirty="0"/>
              <a:t>am Main </a:t>
            </a:r>
            <a:r>
              <a:rPr lang="de-DE" altLang="de-DE" sz="2400" dirty="0" smtClean="0"/>
              <a:t>1998 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1994).</a:t>
            </a:r>
          </a:p>
        </p:txBody>
      </p:sp>
    </p:spTree>
    <p:extLst>
      <p:ext uri="{BB962C8B-B14F-4D97-AF65-F5344CB8AC3E}">
        <p14:creationId xmlns:p14="http://schemas.microsoft.com/office/powerpoint/2010/main" val="12647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altLang="de-DE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3" y="836712"/>
            <a:ext cx="3681390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Pierre Bourdieu (1930-2002)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261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/>
              <a:t>Eva </a:t>
            </a:r>
            <a:r>
              <a:rPr lang="de-DE" altLang="de-DE" dirty="0" err="1"/>
              <a:t>Barlösius</a:t>
            </a:r>
            <a:r>
              <a:rPr lang="de-DE" altLang="de-DE" dirty="0"/>
              <a:t>: Pierre Bourdieu. Campus, Frankfurt am Main und New York 2006 (2. Aufl. 2011</a:t>
            </a:r>
            <a:r>
              <a:rPr lang="de-DE" altLang="de-DE" dirty="0" smtClean="0"/>
              <a:t>)</a:t>
            </a:r>
          </a:p>
          <a:p>
            <a:r>
              <a:rPr lang="de-DE" dirty="0"/>
              <a:t>Werner Fuchs-</a:t>
            </a:r>
            <a:r>
              <a:rPr lang="de-DE" dirty="0" err="1"/>
              <a:t>Heinritz</a:t>
            </a:r>
            <a:r>
              <a:rPr lang="de-DE" dirty="0"/>
              <a:t> und Alexandra </a:t>
            </a:r>
            <a:r>
              <a:rPr lang="de-DE" dirty="0" err="1" smtClean="0"/>
              <a:t>Kö-nig</a:t>
            </a:r>
            <a:r>
              <a:rPr lang="de-DE" dirty="0"/>
              <a:t>: </a:t>
            </a:r>
            <a:r>
              <a:rPr lang="de-DE" i="1" dirty="0"/>
              <a:t>Pierre Bourdieu. Eine Einführung</a:t>
            </a:r>
            <a:r>
              <a:rPr lang="de-DE" dirty="0"/>
              <a:t>. </a:t>
            </a:r>
            <a:r>
              <a:rPr lang="de-DE" dirty="0" smtClean="0"/>
              <a:t>UVK, Konstanz/München </a:t>
            </a:r>
            <a:r>
              <a:rPr lang="de-DE" dirty="0"/>
              <a:t>2011 (2. Aufl.)</a:t>
            </a:r>
            <a:endParaRPr lang="de-DE" altLang="de-DE" dirty="0" smtClean="0"/>
          </a:p>
          <a:p>
            <a:r>
              <a:rPr lang="fr-FR" dirty="0"/>
              <a:t>Joseph </a:t>
            </a:r>
            <a:r>
              <a:rPr lang="fr-FR" dirty="0" err="1"/>
              <a:t>Jurt</a:t>
            </a:r>
            <a:r>
              <a:rPr lang="fr-FR" dirty="0"/>
              <a:t>: </a:t>
            </a:r>
            <a:r>
              <a:rPr lang="fr-FR" i="1" dirty="0"/>
              <a:t>Pierre Bourdieu</a:t>
            </a:r>
            <a:r>
              <a:rPr lang="fr-FR" dirty="0"/>
              <a:t>. </a:t>
            </a:r>
            <a:r>
              <a:rPr lang="fr-FR" dirty="0" err="1"/>
              <a:t>Reclam</a:t>
            </a:r>
            <a:r>
              <a:rPr lang="fr-FR" dirty="0"/>
              <a:t>, Stuttgart </a:t>
            </a:r>
            <a:r>
              <a:rPr lang="fr-FR" dirty="0" smtClean="0"/>
              <a:t>2008</a:t>
            </a:r>
          </a:p>
          <a:p>
            <a:r>
              <a:rPr lang="de-DE" dirty="0"/>
              <a:t>Markus Schwingel: </a:t>
            </a:r>
            <a:r>
              <a:rPr lang="de-DE" i="1" dirty="0"/>
              <a:t>Pierre Bourdieu zur Einführung.</a:t>
            </a:r>
            <a:r>
              <a:rPr lang="de-DE" dirty="0"/>
              <a:t> 7. Aufl. Hamburg: </a:t>
            </a:r>
            <a:r>
              <a:rPr lang="de-DE" dirty="0" err="1"/>
              <a:t>Junius</a:t>
            </a:r>
            <a:r>
              <a:rPr lang="de-DE" dirty="0"/>
              <a:t> </a:t>
            </a:r>
            <a:r>
              <a:rPr lang="de-DE" dirty="0" smtClean="0"/>
              <a:t>2011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43971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Praxis seit </a:t>
            </a:r>
            <a:r>
              <a:rPr lang="de-DE" altLang="de-DE" dirty="0"/>
              <a:t>den 1980ern ein zentraler Begriff</a:t>
            </a:r>
          </a:p>
          <a:p>
            <a:r>
              <a:rPr lang="de-DE" altLang="de-DE" dirty="0"/>
              <a:t>Subjektivismus und </a:t>
            </a:r>
            <a:r>
              <a:rPr lang="de-DE" altLang="de-DE" dirty="0" err="1"/>
              <a:t>Objektivismus</a:t>
            </a:r>
            <a:r>
              <a:rPr lang="de-DE" altLang="de-DE" dirty="0"/>
              <a:t> in den Sozialwissenschaften</a:t>
            </a:r>
          </a:p>
          <a:p>
            <a:pPr lvl="1"/>
            <a:r>
              <a:rPr lang="de-DE" altLang="de-DE" dirty="0"/>
              <a:t>Individuum und Gesellschaft</a:t>
            </a:r>
          </a:p>
          <a:p>
            <a:pPr lvl="1"/>
            <a:r>
              <a:rPr lang="de-DE" altLang="de-DE" dirty="0"/>
              <a:t>Lebenswelt und System</a:t>
            </a:r>
          </a:p>
          <a:p>
            <a:pPr lvl="1"/>
            <a:r>
              <a:rPr lang="de-DE" altLang="de-DE" dirty="0"/>
              <a:t>Interaktionismus und Funktionalismus</a:t>
            </a:r>
          </a:p>
          <a:p>
            <a:pPr lvl="1"/>
            <a:r>
              <a:rPr lang="de-DE" altLang="de-DE" dirty="0"/>
              <a:t>Phänomenologie und Strukturalismus</a:t>
            </a:r>
          </a:p>
          <a:p>
            <a:pPr lvl="1"/>
            <a:r>
              <a:rPr lang="de-DE" altLang="de-DE" dirty="0"/>
              <a:t>Verstehen und Erklären</a:t>
            </a:r>
          </a:p>
          <a:p>
            <a:pPr lvl="1"/>
            <a:r>
              <a:rPr lang="de-DE" altLang="de-DE" dirty="0"/>
              <a:t>Mikro- und Makrosoziologie</a:t>
            </a:r>
          </a:p>
        </p:txBody>
      </p:sp>
    </p:spTree>
    <p:extLst>
      <p:ext uri="{BB962C8B-B14F-4D97-AF65-F5344CB8AC3E}">
        <p14:creationId xmlns:p14="http://schemas.microsoft.com/office/powerpoint/2010/main" val="411596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/>
              <a:t>Überwindung durch </a:t>
            </a:r>
            <a:r>
              <a:rPr lang="de-DE" altLang="de-DE" dirty="0" err="1"/>
              <a:t>Praxeologie</a:t>
            </a:r>
            <a:endParaRPr lang="de-DE" altLang="de-DE" dirty="0"/>
          </a:p>
          <a:p>
            <a:r>
              <a:rPr lang="de-DE" altLang="de-DE" dirty="0"/>
              <a:t>Zeitlichkeit von Praxis</a:t>
            </a:r>
          </a:p>
          <a:p>
            <a:r>
              <a:rPr lang="de-DE" altLang="de-DE" dirty="0" err="1"/>
              <a:t>Habitustheorie</a:t>
            </a:r>
            <a:r>
              <a:rPr lang="de-DE" altLang="de-DE" dirty="0"/>
              <a:t> = Theorie des Erzeugungs-modus der </a:t>
            </a:r>
            <a:r>
              <a:rPr lang="de-DE" altLang="de-DE" dirty="0" smtClean="0"/>
              <a:t>Praxisformen</a:t>
            </a:r>
          </a:p>
          <a:p>
            <a:pPr marL="0" indent="0">
              <a:buNone/>
            </a:pPr>
            <a:r>
              <a:rPr lang="de-DE" altLang="de-DE" dirty="0" err="1" smtClean="0"/>
              <a:t>Habitusformen</a:t>
            </a:r>
            <a:r>
              <a:rPr lang="de-DE" altLang="de-DE" dirty="0" smtClean="0"/>
              <a:t> sind „Systeme </a:t>
            </a:r>
            <a:r>
              <a:rPr lang="de-DE" altLang="de-DE" dirty="0"/>
              <a:t>dauerhafter </a:t>
            </a:r>
            <a:r>
              <a:rPr lang="de-DE" altLang="de-DE" dirty="0" smtClean="0"/>
              <a:t>Dispositionen</a:t>
            </a:r>
            <a:r>
              <a:rPr lang="de-DE" altLang="de-DE" dirty="0"/>
              <a:t>, strukturierte Strukturen, die </a:t>
            </a:r>
            <a:r>
              <a:rPr lang="de-DE" altLang="de-DE" dirty="0" smtClean="0"/>
              <a:t>geeignet </a:t>
            </a:r>
            <a:r>
              <a:rPr lang="de-DE" altLang="de-DE" dirty="0"/>
              <a:t>sind, als strukturierende Strukturen zu wirken, mit anderen Worten: als </a:t>
            </a:r>
            <a:r>
              <a:rPr lang="de-DE" altLang="de-DE" dirty="0" smtClean="0"/>
              <a:t>Erzeug-</a:t>
            </a:r>
            <a:r>
              <a:rPr lang="de-DE" altLang="de-DE" dirty="0" err="1" smtClean="0"/>
              <a:t>ungs</a:t>
            </a:r>
            <a:r>
              <a:rPr lang="de-DE" altLang="de-DE" dirty="0" smtClean="0"/>
              <a:t>- </a:t>
            </a:r>
            <a:r>
              <a:rPr lang="de-DE" altLang="de-DE" dirty="0"/>
              <a:t>und Strukturierungsprinzip von </a:t>
            </a:r>
            <a:r>
              <a:rPr lang="de-DE" altLang="de-DE" dirty="0" smtClean="0"/>
              <a:t>Praxis-formen </a:t>
            </a:r>
            <a:r>
              <a:rPr lang="de-DE" altLang="de-DE" dirty="0"/>
              <a:t>und Repräsentationen</a:t>
            </a:r>
            <a:r>
              <a:rPr lang="de-DE" altLang="de-DE" dirty="0" smtClean="0"/>
              <a:t>“. (Bourdieu)</a:t>
            </a:r>
            <a:endParaRPr lang="de-DE" altLang="de-DE" dirty="0"/>
          </a:p>
          <a:p>
            <a:pPr marL="0" indent="0">
              <a:buNone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6793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Akteure gesellschaftlich prädeterminiert</a:t>
            </a:r>
          </a:p>
          <a:p>
            <a:r>
              <a:rPr lang="de-DE" altLang="de-DE" dirty="0" smtClean="0"/>
              <a:t>Gesellschaftliche &amp; historische Dimension</a:t>
            </a:r>
          </a:p>
          <a:p>
            <a:r>
              <a:rPr lang="de-DE" altLang="de-DE" dirty="0" smtClean="0"/>
              <a:t>Wahrnehmungsschemata</a:t>
            </a:r>
          </a:p>
          <a:p>
            <a:r>
              <a:rPr lang="de-DE" altLang="de-DE" dirty="0" smtClean="0"/>
              <a:t>Denkschemata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Alltagstheorien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Ethos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Geschmack</a:t>
            </a:r>
          </a:p>
          <a:p>
            <a:r>
              <a:rPr lang="de-DE" altLang="de-DE" dirty="0" smtClean="0"/>
              <a:t>Handlungsschemata</a:t>
            </a:r>
          </a:p>
          <a:p>
            <a:r>
              <a:rPr lang="de-DE" altLang="de-DE" dirty="0" smtClean="0"/>
              <a:t>Praktischer Sinn (le sens </a:t>
            </a:r>
            <a:r>
              <a:rPr lang="de-DE" altLang="de-DE" dirty="0" err="1" smtClean="0"/>
              <a:t>pratique</a:t>
            </a:r>
            <a:r>
              <a:rPr lang="de-DE" altLang="de-DE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4709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err="1" smtClean="0"/>
              <a:t>Habitusformen</a:t>
            </a:r>
            <a:r>
              <a:rPr lang="de-DE" altLang="de-DE" dirty="0" smtClean="0"/>
              <a:t> sind auch durch klassen-spezifische Faktoren bedingt</a:t>
            </a:r>
          </a:p>
          <a:p>
            <a:r>
              <a:rPr lang="de-DE" altLang="de-DE" dirty="0" smtClean="0"/>
              <a:t>Habitus ist Produkt der Geschichte – Wandel</a:t>
            </a:r>
          </a:p>
          <a:p>
            <a:r>
              <a:rPr lang="de-DE" altLang="de-DE" dirty="0" smtClean="0"/>
              <a:t>Frage der Determination</a:t>
            </a:r>
          </a:p>
          <a:p>
            <a:r>
              <a:rPr lang="de-DE" altLang="de-DE" dirty="0" smtClean="0"/>
              <a:t>Noam Chomsky: Generative Grammatik</a:t>
            </a:r>
          </a:p>
          <a:p>
            <a:r>
              <a:rPr lang="de-DE" altLang="de-DE" dirty="0" smtClean="0"/>
              <a:t>Praxisformen sind relevant</a:t>
            </a:r>
          </a:p>
          <a:p>
            <a:r>
              <a:rPr lang="de-DE" altLang="de-DE" dirty="0" err="1" smtClean="0"/>
              <a:t>Habitustheorie</a:t>
            </a:r>
            <a:r>
              <a:rPr lang="de-DE" altLang="de-DE" dirty="0" smtClean="0"/>
              <a:t> zielt auf Akteure ab</a:t>
            </a:r>
          </a:p>
          <a:p>
            <a:r>
              <a:rPr lang="de-DE" altLang="de-DE" dirty="0" smtClean="0"/>
              <a:t>Feldtheorie auf externe, objektive Strukturen</a:t>
            </a:r>
          </a:p>
        </p:txBody>
      </p:sp>
    </p:spTree>
    <p:extLst>
      <p:ext uri="{BB962C8B-B14F-4D97-AF65-F5344CB8AC3E}">
        <p14:creationId xmlns:p14="http://schemas.microsoft.com/office/powerpoint/2010/main" val="170015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Habitus und Feld als zwei Seiten der </a:t>
            </a:r>
            <a:r>
              <a:rPr lang="de-DE" altLang="de-DE" dirty="0" err="1" smtClean="0"/>
              <a:t>Me-daille</a:t>
            </a:r>
            <a:r>
              <a:rPr lang="de-DE" altLang="de-DE" dirty="0" smtClean="0"/>
              <a:t> des Sozialen</a:t>
            </a:r>
          </a:p>
          <a:p>
            <a:pPr marL="0" indent="0">
              <a:buNone/>
            </a:pPr>
            <a:r>
              <a:rPr lang="de-DE" altLang="de-DE" dirty="0" smtClean="0"/>
              <a:t>Schema der Strukturen: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Die externen, objektiven Strukturen der sozialen Felder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Die internen </a:t>
            </a:r>
            <a:r>
              <a:rPr lang="de-DE" altLang="de-DE" dirty="0" err="1" smtClean="0"/>
              <a:t>Habitusstrukturen</a:t>
            </a:r>
            <a:endParaRPr lang="de-DE" altLang="de-DE" dirty="0" smtClean="0"/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Als Synthese des Aufeinandertreffens von Habitus und Feld: die (externen) Praxisformen</a:t>
            </a:r>
          </a:p>
        </p:txBody>
      </p:sp>
    </p:spTree>
    <p:extLst>
      <p:ext uri="{BB962C8B-B14F-4D97-AF65-F5344CB8AC3E}">
        <p14:creationId xmlns:p14="http://schemas.microsoft.com/office/powerpoint/2010/main" val="61279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Felder als Spiel-Räume mit konstitutiven Regeln</a:t>
            </a:r>
          </a:p>
          <a:p>
            <a:r>
              <a:rPr lang="de-DE" altLang="de-DE" dirty="0" smtClean="0"/>
              <a:t>Strategiebegriff</a:t>
            </a:r>
          </a:p>
          <a:p>
            <a:r>
              <a:rPr lang="de-DE" altLang="de-DE" dirty="0" smtClean="0"/>
              <a:t>Feld und Kapital</a:t>
            </a:r>
          </a:p>
          <a:p>
            <a:r>
              <a:rPr lang="de-DE" altLang="de-DE" dirty="0" smtClean="0"/>
              <a:t>Kapitalsorten: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Das ökonomische Kapital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Das kulturelle Kapital (objektiviert, </a:t>
            </a:r>
            <a:r>
              <a:rPr lang="de-DE" altLang="de-DE" dirty="0" err="1" smtClean="0"/>
              <a:t>inkorpo-riert</a:t>
            </a:r>
            <a:r>
              <a:rPr lang="de-DE" altLang="de-DE" dirty="0" smtClean="0"/>
              <a:t>, institutionalisiert)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Das soziale Kapital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Das symbolische Kapital</a:t>
            </a:r>
          </a:p>
        </p:txBody>
      </p:sp>
    </p:spTree>
    <p:extLst>
      <p:ext uri="{BB962C8B-B14F-4D97-AF65-F5344CB8AC3E}">
        <p14:creationId xmlns:p14="http://schemas.microsoft.com/office/powerpoint/2010/main" val="324925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Soziale Felder als Kampffelder</a:t>
            </a:r>
          </a:p>
          <a:p>
            <a:r>
              <a:rPr lang="de-DE" altLang="de-DE" dirty="0" smtClean="0"/>
              <a:t>Kampf um Vorherrschaft</a:t>
            </a:r>
          </a:p>
          <a:p>
            <a:r>
              <a:rPr lang="de-DE" altLang="de-DE" dirty="0" smtClean="0"/>
              <a:t>Modell des sozialen Raums und der sozialen Klassen</a:t>
            </a:r>
          </a:p>
          <a:p>
            <a:r>
              <a:rPr lang="de-DE" altLang="de-DE" dirty="0" smtClean="0"/>
              <a:t>Klassentheorie und Schichtungstheorie</a:t>
            </a:r>
          </a:p>
          <a:p>
            <a:r>
              <a:rPr lang="de-DE" altLang="de-DE" dirty="0" smtClean="0"/>
              <a:t>Raum der sozialen Positionen</a:t>
            </a:r>
          </a:p>
          <a:p>
            <a:r>
              <a:rPr lang="de-DE" altLang="de-DE" dirty="0" smtClean="0"/>
              <a:t>Raum der Lebensstile</a:t>
            </a:r>
          </a:p>
          <a:p>
            <a:r>
              <a:rPr lang="de-DE" altLang="de-DE" dirty="0" smtClean="0"/>
              <a:t>Bestimmung der sozialen Klasse:</a:t>
            </a:r>
          </a:p>
        </p:txBody>
      </p:sp>
    </p:spTree>
    <p:extLst>
      <p:ext uri="{BB962C8B-B14F-4D97-AF65-F5344CB8AC3E}">
        <p14:creationId xmlns:p14="http://schemas.microsoft.com/office/powerpoint/2010/main" val="260697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Objektive Lebensbedingungen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err="1" smtClean="0"/>
              <a:t>Habitusform</a:t>
            </a:r>
            <a:endParaRPr lang="de-DE" altLang="de-DE" dirty="0" smtClean="0"/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Lebensstil</a:t>
            </a:r>
          </a:p>
          <a:p>
            <a:r>
              <a:rPr lang="de-DE" altLang="de-DE" dirty="0" smtClean="0"/>
              <a:t>Distinktion</a:t>
            </a:r>
          </a:p>
          <a:p>
            <a:r>
              <a:rPr lang="de-DE" altLang="de-DE" dirty="0" smtClean="0"/>
              <a:t>Legitime Kultur = Herrschaftsprodukt</a:t>
            </a:r>
          </a:p>
          <a:p>
            <a:endParaRPr lang="de-DE" altLang="de-DE" dirty="0" smtClean="0"/>
          </a:p>
          <a:p>
            <a:r>
              <a:rPr lang="de-DE" altLang="de-DE" dirty="0"/>
              <a:t>Diagramm 1</a:t>
            </a:r>
          </a:p>
          <a:p>
            <a:r>
              <a:rPr lang="de-DE" altLang="de-DE" dirty="0"/>
              <a:t>Diagramm 2</a:t>
            </a:r>
          </a:p>
          <a:p>
            <a:r>
              <a:rPr lang="de-DE" altLang="de-DE" dirty="0">
                <a:hlinkClick r:id="rId2"/>
              </a:rPr>
              <a:t>Diagramm 3</a:t>
            </a:r>
            <a:endParaRPr lang="de-DE" altLang="de-DE" dirty="0"/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2714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Kulturanalyse</a:t>
            </a:r>
          </a:p>
          <a:p>
            <a:r>
              <a:rPr lang="de-DE" altLang="de-DE" dirty="0" smtClean="0"/>
              <a:t>Spezifische Form volkskundlich-</a:t>
            </a:r>
            <a:r>
              <a:rPr lang="de-DE" altLang="de-DE" dirty="0" err="1" smtClean="0"/>
              <a:t>kulturwis</a:t>
            </a:r>
            <a:r>
              <a:rPr lang="de-DE" altLang="de-DE" dirty="0" smtClean="0"/>
              <a:t>-</a:t>
            </a:r>
            <a:r>
              <a:rPr lang="de-DE" altLang="de-DE" dirty="0" err="1" smtClean="0"/>
              <a:t>senschaftlicher</a:t>
            </a:r>
            <a:r>
              <a:rPr lang="de-DE" altLang="de-DE" dirty="0" smtClean="0"/>
              <a:t> Forschung</a:t>
            </a:r>
          </a:p>
          <a:p>
            <a:r>
              <a:rPr lang="de-DE" altLang="de-DE" dirty="0" smtClean="0"/>
              <a:t>Rolf Lindner</a:t>
            </a:r>
          </a:p>
          <a:p>
            <a:r>
              <a:rPr lang="de-DE" altLang="de-DE" dirty="0" smtClean="0"/>
              <a:t>Transdisziplinär</a:t>
            </a:r>
          </a:p>
          <a:p>
            <a:r>
              <a:rPr lang="de-DE" altLang="de-DE" dirty="0" smtClean="0"/>
              <a:t>Denken in Relationen</a:t>
            </a:r>
          </a:p>
          <a:p>
            <a:r>
              <a:rPr lang="de-DE" altLang="de-DE" dirty="0" smtClean="0"/>
              <a:t>Ernst Cassirer (1874-1945): </a:t>
            </a:r>
          </a:p>
          <a:p>
            <a:pPr marL="457200" lvl="1" indent="0">
              <a:buNone/>
            </a:pPr>
            <a:r>
              <a:rPr lang="de-DE" altLang="de-DE" dirty="0" smtClean="0"/>
              <a:t>Feldbegriff – vgl. Bourdieu</a:t>
            </a:r>
          </a:p>
          <a:p>
            <a:r>
              <a:rPr lang="de-DE" altLang="de-DE" dirty="0" smtClean="0"/>
              <a:t>Wie agieren Menschen?</a:t>
            </a:r>
          </a:p>
        </p:txBody>
      </p:sp>
    </p:spTree>
    <p:extLst>
      <p:ext uri="{BB962C8B-B14F-4D97-AF65-F5344CB8AC3E}">
        <p14:creationId xmlns:p14="http://schemas.microsoft.com/office/powerpoint/2010/main" val="304967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/>
              <a:t>Denken in </a:t>
            </a:r>
            <a:r>
              <a:rPr lang="de-DE" altLang="de-DE" dirty="0" smtClean="0"/>
              <a:t>Konstellationen</a:t>
            </a:r>
          </a:p>
          <a:p>
            <a:r>
              <a:rPr lang="de-DE" altLang="de-DE" dirty="0" smtClean="0"/>
              <a:t>Rolf Lindner/Johannes Moser (</a:t>
            </a:r>
            <a:r>
              <a:rPr lang="de-DE" altLang="de-DE" dirty="0" err="1" smtClean="0"/>
              <a:t>Hg</a:t>
            </a:r>
            <a:r>
              <a:rPr lang="de-DE" altLang="de-DE" dirty="0" smtClean="0"/>
              <a:t>.): </a:t>
            </a:r>
            <a:r>
              <a:rPr lang="de-DE" altLang="de-DE" dirty="0" err="1" smtClean="0"/>
              <a:t>Dres</a:t>
            </a:r>
            <a:r>
              <a:rPr lang="de-DE" altLang="de-DE" dirty="0" smtClean="0"/>
              <a:t>-den. Ethnographische Erkundungen einer Residenzstadt (2006)</a:t>
            </a:r>
          </a:p>
          <a:p>
            <a:r>
              <a:rPr lang="de-DE" altLang="de-DE" dirty="0" smtClean="0"/>
              <a:t>Hans-Ulrich Gumbrecht: 1926. Ein Jahr am Rand der Zeit (2001).</a:t>
            </a:r>
          </a:p>
          <a:p>
            <a:pPr lvl="1"/>
            <a:r>
              <a:rPr lang="de-DE" altLang="de-DE" dirty="0" smtClean="0"/>
              <a:t>Experiment in historischer Gleichzeitigkeit</a:t>
            </a:r>
          </a:p>
          <a:p>
            <a:pPr lvl="1"/>
            <a:r>
              <a:rPr lang="de-DE" altLang="de-DE" dirty="0" smtClean="0"/>
              <a:t>Rückkehr zu den Quellen</a:t>
            </a:r>
          </a:p>
          <a:p>
            <a:pPr lvl="1"/>
            <a:r>
              <a:rPr lang="de-DE" altLang="de-DE" dirty="0" smtClean="0"/>
              <a:t>Dispositive und binäre Codes</a:t>
            </a:r>
          </a:p>
          <a:p>
            <a:pPr lvl="1"/>
            <a:r>
              <a:rPr lang="de-DE" altLang="de-DE" dirty="0" smtClean="0"/>
              <a:t>Aufbrechen von Denkschemata</a:t>
            </a:r>
            <a:endParaRPr lang="de-DE" altLang="de-DE" dirty="0"/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37224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altLang="de-DE" dirty="0" smtClean="0"/>
              <a:t>„Paradoxien des Zeitgeists“</a:t>
            </a:r>
          </a:p>
          <a:p>
            <a:pPr lvl="1"/>
            <a:r>
              <a:rPr lang="de-DE" altLang="de-DE" dirty="0" smtClean="0"/>
              <a:t>Querbezüge zwischen Alltagskultur und medial-diskursiver Repräsentation</a:t>
            </a:r>
          </a:p>
          <a:p>
            <a:pPr lvl="1"/>
            <a:r>
              <a:rPr lang="de-DE" altLang="de-DE" dirty="0" smtClean="0"/>
              <a:t>Wiederkehrende </a:t>
            </a:r>
            <a:r>
              <a:rPr lang="de-DE" altLang="de-DE" dirty="0" err="1" smtClean="0"/>
              <a:t>Topois</a:t>
            </a:r>
            <a:r>
              <a:rPr lang="de-DE" altLang="de-DE" dirty="0" smtClean="0"/>
              <a:t> als „kulturelle The-</a:t>
            </a:r>
            <a:r>
              <a:rPr lang="de-DE" altLang="de-DE" dirty="0" err="1" smtClean="0"/>
              <a:t>men</a:t>
            </a:r>
            <a:r>
              <a:rPr lang="de-DE" altLang="de-DE" dirty="0" smtClean="0"/>
              <a:t>“ der Zeit</a:t>
            </a:r>
          </a:p>
          <a:p>
            <a:r>
              <a:rPr lang="de-DE" altLang="de-DE" dirty="0" smtClean="0"/>
              <a:t>Kulturanalyse als Feld-Analyse</a:t>
            </a:r>
          </a:p>
          <a:p>
            <a:r>
              <a:rPr lang="de-DE" altLang="de-DE" dirty="0" smtClean="0"/>
              <a:t>Alle </a:t>
            </a:r>
            <a:r>
              <a:rPr lang="de-DE" altLang="de-DE" dirty="0"/>
              <a:t>Sinne öffnen</a:t>
            </a:r>
          </a:p>
          <a:p>
            <a:r>
              <a:rPr lang="de-DE" altLang="de-DE" dirty="0" err="1"/>
              <a:t>Serendipity</a:t>
            </a:r>
            <a:endParaRPr lang="de-DE" altLang="de-DE" dirty="0"/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56259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58931"/>
            <a:ext cx="5616624" cy="5163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Aus: Rolf Lindner: Vom Wesen der Kulturanalyse. In: ZfVK 99 (2003): 177-188.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080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738</Words>
  <Application>Microsoft Office PowerPoint</Application>
  <PresentationFormat>Bildschirmpräsentation (4:3)</PresentationFormat>
  <Paragraphs>138</Paragraphs>
  <Slides>20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1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</vt:lpstr>
      <vt:lpstr>Einführung in die Europäische Ethnologie    12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  <vt:lpstr>Einführung in die Europäische Ethnologie    19 </vt:lpstr>
      <vt:lpstr>Einführung in die Europäische Ethnologie    20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itg</cp:lastModifiedBy>
  <cp:revision>188</cp:revision>
  <dcterms:created xsi:type="dcterms:W3CDTF">2010-04-27T10:38:34Z</dcterms:created>
  <dcterms:modified xsi:type="dcterms:W3CDTF">2013-12-09T12:53:22Z</dcterms:modified>
</cp:coreProperties>
</file>