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9" r:id="rId2"/>
    <p:sldId id="256" r:id="rId3"/>
    <p:sldId id="261" r:id="rId4"/>
    <p:sldId id="352" r:id="rId5"/>
    <p:sldId id="353" r:id="rId6"/>
    <p:sldId id="357" r:id="rId7"/>
    <p:sldId id="358" r:id="rId8"/>
    <p:sldId id="359" r:id="rId9"/>
    <p:sldId id="360" r:id="rId10"/>
    <p:sldId id="361" r:id="rId11"/>
    <p:sldId id="362" r:id="rId12"/>
    <p:sldId id="363" r:id="rId13"/>
    <p:sldId id="364" r:id="rId14"/>
    <p:sldId id="365" r:id="rId15"/>
    <p:sldId id="354" r:id="rId16"/>
    <p:sldId id="355" r:id="rId17"/>
    <p:sldId id="366" r:id="rId18"/>
    <p:sldId id="367" r:id="rId19"/>
    <p:sldId id="370" r:id="rId20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6" autoAdjust="0"/>
    <p:restoredTop sz="86364" autoAdjust="0"/>
  </p:normalViewPr>
  <p:slideViewPr>
    <p:cSldViewPr>
      <p:cViewPr varScale="1">
        <p:scale>
          <a:sx n="102" d="100"/>
          <a:sy n="102" d="100"/>
        </p:scale>
        <p:origin x="-189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71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CC8029-6651-41E7-BD79-83F8A0A7F58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64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de-DE"/>
              <a:t>Einführung in die Europäische Ethnologie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71A9012-09EB-4E35-BA35-2F92B426D1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707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7283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566DE00-6222-4473-AD55-AEFC34220D49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1</a:t>
            </a:fld>
            <a:endParaRPr lang="de-DE" altLang="de-DE" smtClean="0"/>
          </a:p>
        </p:txBody>
      </p:sp>
      <p:sp>
        <p:nvSpPr>
          <p:cNvPr id="113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9331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7E661B0D-D32D-4279-8286-80D8F14DB85F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2</a:t>
            </a:fld>
            <a:endParaRPr lang="de-DE" altLang="de-DE" smtClean="0"/>
          </a:p>
        </p:txBody>
      </p:sp>
      <p:sp>
        <p:nvSpPr>
          <p:cNvPr id="1146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de-DE" altLang="de-DE" smtClean="0"/>
              <a:t>Einführung in die Europäische Ethnologie</a:t>
            </a:r>
          </a:p>
        </p:txBody>
      </p:sp>
      <p:sp>
        <p:nvSpPr>
          <p:cNvPr id="9830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7A64179-F035-4FE2-9CC7-1BBD04A5C82F}" type="slidenum">
              <a:rPr lang="de-DE" altLang="de-DE" smtClean="0"/>
              <a:pPr eaLnBrk="1" hangingPunct="1">
                <a:spcBef>
                  <a:spcPct val="0"/>
                </a:spcBef>
                <a:defRPr/>
              </a:pPr>
              <a:t>3</a:t>
            </a:fld>
            <a:endParaRPr lang="de-DE" altLang="de-DE" smtClean="0"/>
          </a:p>
        </p:txBody>
      </p:sp>
      <p:sp>
        <p:nvSpPr>
          <p:cNvPr id="1157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Einführung in die Europäische Ethnologie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80AA10-2E8A-4049-8F90-9DC8614B6686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69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10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903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69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6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5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54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4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39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61138" y="260350"/>
            <a:ext cx="2054225" cy="58658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013450" cy="58658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343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0075" cy="3460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765175"/>
            <a:ext cx="4033837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765175"/>
            <a:ext cx="4033838" cy="5360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3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8220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Einführung in die Europäische Ethnologie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220075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Organisatorisches:</a:t>
            </a:r>
          </a:p>
          <a:p>
            <a:pPr lvl="1"/>
            <a:r>
              <a:rPr lang="de-DE" altLang="de-DE" smtClean="0"/>
              <a:t>Vorlesungstermine: 19.4., 26.4., 3.5., 10.5., 17.5., 7.6., 14. 6., 21. 6., 28.6., 5.7., 12. 7. und 19.7.</a:t>
            </a:r>
          </a:p>
          <a:p>
            <a:pPr lvl="1"/>
            <a:r>
              <a:rPr lang="de-DE" altLang="de-DE" smtClean="0"/>
              <a:t>Der Termin am 31.5. entfällt</a:t>
            </a:r>
          </a:p>
          <a:p>
            <a:pPr lvl="1"/>
            <a:r>
              <a:rPr lang="de-DE" altLang="de-DE" smtClean="0"/>
              <a:t>Prüfung (wer eine benötigt): 25. Juli 2010 –Zeit und Ort rechtzeitig auf der Institutshome-page (http://www.volkskunde.uni-muenchen. de/index.html) oder im Sekretariat erfragen.</a:t>
            </a:r>
          </a:p>
          <a:p>
            <a:pPr lvl="0"/>
            <a:r>
              <a:rPr lang="de-DE" altLang="de-DE" smtClean="0"/>
              <a:t>Seminarkarte!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237288"/>
            <a:ext cx="8220075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23850" y="692150"/>
            <a:ext cx="8496300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179388" cy="6858000"/>
          </a:xfrm>
          <a:prstGeom prst="rect">
            <a:avLst/>
          </a:prstGeom>
          <a:solidFill>
            <a:srgbClr val="808000"/>
          </a:solidFill>
          <a:ln w="25400">
            <a:solidFill>
              <a:srgbClr val="8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323850" y="6165850"/>
            <a:ext cx="8351838" cy="0"/>
          </a:xfrm>
          <a:prstGeom prst="line">
            <a:avLst/>
          </a:prstGeom>
          <a:noFill/>
          <a:ln w="25400">
            <a:solidFill>
              <a:srgbClr val="8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hschaft.volkskunde.uni-muenchen.de/index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olkskunde.uni-muenchen.de/aktuelles/nachrichten/bierfoyer/index.html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olkskunde.uni-muenchen.de/forschung/kooperationsprojekt/ausstellung_meinmuc/video_mein_muenchen/index.html" TargetMode="External"/><Relationship Id="rId3" Type="http://schemas.openxmlformats.org/officeDocument/2006/relationships/hyperlink" Target="http://www.volkskunde.uni-muenchen.de/koops/mvv/index.html" TargetMode="External"/><Relationship Id="rId7" Type="http://schemas.openxmlformats.org/officeDocument/2006/relationships/hyperlink" Target="http://www.reimer-mann-verlag.de/controller.php?cmd=detail&amp;titelnummer=102850&amp;verlag=4" TargetMode="External"/><Relationship Id="rId12" Type="http://schemas.openxmlformats.org/officeDocument/2006/relationships/hyperlink" Target="http://www.volkskunde.uni-muenchen.de/vkee_download/vkee_kolloquium2013-14plakat02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olkskunde.uni-muenchen.de/publikationen/mbv/index.html" TargetMode="External"/><Relationship Id="rId11" Type="http://schemas.openxmlformats.org/officeDocument/2006/relationships/hyperlink" Target="http://www.transcript-verlag.de/ts890/ts890.php" TargetMode="External"/><Relationship Id="rId5" Type="http://schemas.openxmlformats.org/officeDocument/2006/relationships/hyperlink" Target="http://www.utzverlag.de/shop.php?rid=141" TargetMode="External"/><Relationship Id="rId10" Type="http://schemas.openxmlformats.org/officeDocument/2006/relationships/hyperlink" Target="http://www.crossingmunich.org/katalog.html" TargetMode="External"/><Relationship Id="rId4" Type="http://schemas.openxmlformats.org/officeDocument/2006/relationships/hyperlink" Target="http://www.uni-graz.at/kuckuck/ku/index.php?option=com_content&amp;view=article&amp;id=46&amp;Itemid=1" TargetMode="External"/><Relationship Id="rId9" Type="http://schemas.openxmlformats.org/officeDocument/2006/relationships/hyperlink" Target="http://www.utzverlag.de/shop.php?bn=4421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akanien.ac.at/beitr/fallstudie/JMoser2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908050"/>
            <a:ext cx="7772400" cy="2692400"/>
          </a:xfrm>
        </p:spPr>
        <p:txBody>
          <a:bodyPr/>
          <a:lstStyle/>
          <a:p>
            <a:pPr eaLnBrk="1" hangingPunct="1"/>
            <a:r>
              <a:rPr lang="de-DE" altLang="de-DE" sz="4800" b="1" smtClean="0"/>
              <a:t>Einführung in die Europäische Ethnologie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  <a:p>
            <a:pPr eaLnBrk="1" hangingPunct="1"/>
            <a:endParaRPr lang="de-DE" altLang="de-DE" smtClean="0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2268538" y="443706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WS 2013/14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Prof. Dr. Johannes Moser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5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424862" cy="215900"/>
          </a:xfrm>
        </p:spPr>
        <p:txBody>
          <a:bodyPr/>
          <a:lstStyle/>
          <a:p>
            <a:pPr eaLnBrk="1" hangingPunct="1"/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 eaLnBrk="1" hangingPunct="1"/>
              <a:t>2</a:t>
            </a:fld>
            <a:r>
              <a:rPr lang="de-DE" altLang="de-DE" sz="600" dirty="0" smtClean="0"/>
              <a:t>	        			</a:t>
            </a:r>
          </a:p>
        </p:txBody>
      </p:sp>
      <p:sp>
        <p:nvSpPr>
          <p:cNvPr id="3075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539750" y="765175"/>
            <a:ext cx="8280400" cy="52562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dirty="0" smtClean="0"/>
              <a:t>Organisatorisches: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altLang="de-DE" dirty="0" smtClean="0"/>
              <a:t>Prüfungen (Klausur): 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/>
              <a:t>BA-Studierende: 3.2.2014, 14.15 s.t.</a:t>
            </a:r>
            <a:br>
              <a:rPr lang="de-DE" altLang="de-DE" dirty="0" smtClean="0"/>
            </a:br>
            <a:r>
              <a:rPr lang="de-DE" altLang="de-DE" dirty="0" smtClean="0"/>
              <a:t>(im Hörsaal B001)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/>
              <a:t>EWS-Studierende: …..2.2014, ….00</a:t>
            </a:r>
            <a:br>
              <a:rPr lang="de-DE" altLang="de-DE" dirty="0" smtClean="0"/>
            </a:br>
            <a:r>
              <a:rPr lang="de-DE" altLang="de-DE" dirty="0" smtClean="0"/>
              <a:t>(……..)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/>
              <a:t>Prüfungsanmeldung!!! </a:t>
            </a:r>
            <a:endParaRPr lang="de-DE" altLang="de-DE" dirty="0" smtClean="0">
              <a:hlinkClick r:id="rId3"/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de-DE" dirty="0" smtClean="0">
                <a:hlinkClick r:id="rId3"/>
              </a:rPr>
              <a:t>Fachschaft </a:t>
            </a:r>
            <a:endParaRPr lang="de-DE" altLang="de-DE" dirty="0" smtClean="0"/>
          </a:p>
          <a:p>
            <a:pPr eaLnBrk="1" hangingPunct="1"/>
            <a:r>
              <a:rPr lang="de-DE" altLang="de-DE" dirty="0" smtClean="0">
                <a:hlinkClick r:id="rId4"/>
              </a:rPr>
              <a:t>Bier im Foyer</a:t>
            </a:r>
            <a:endParaRPr lang="de-DE" altLang="de-DE" dirty="0" smtClean="0"/>
          </a:p>
          <a:p>
            <a:pPr eaLnBrk="1" hangingPunct="1"/>
            <a:r>
              <a:rPr lang="de-DE" altLang="de-DE" dirty="0" smtClean="0"/>
              <a:t>Weihnachtsfeier (</a:t>
            </a:r>
            <a:r>
              <a:rPr lang="de-DE" altLang="de-DE" dirty="0" err="1" smtClean="0"/>
              <a:t>voraussichtl</a:t>
            </a:r>
            <a:r>
              <a:rPr lang="de-DE" altLang="de-DE" dirty="0" smtClean="0"/>
              <a:t>. am 19.12.)</a:t>
            </a:r>
          </a:p>
          <a:p>
            <a:pPr eaLnBrk="1" hangingPunct="1">
              <a:lnSpc>
                <a:spcPct val="90000"/>
              </a:lnSpc>
            </a:pPr>
            <a:endParaRPr lang="de-DE" alt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424862" cy="215900"/>
          </a:xfrm>
        </p:spPr>
        <p:txBody>
          <a:bodyPr/>
          <a:lstStyle/>
          <a:p>
            <a:pPr eaLnBrk="1" hangingPunct="1"/>
            <a:r>
              <a:rPr lang="de-DE" altLang="de-DE" sz="1400" smtClean="0"/>
              <a:t>Einführung in die Europäische Ethnologie    				</a:t>
            </a:r>
            <a:fld id="{FF055EA1-7CBF-4F6F-BD66-0C9A967D32CE}" type="slidenum">
              <a:rPr lang="de-DE" altLang="de-DE" sz="1400" smtClean="0"/>
              <a:pPr eaLnBrk="1" hangingPunct="1"/>
              <a:t>3</a:t>
            </a:fld>
            <a:r>
              <a:rPr lang="de-DE" altLang="de-DE" sz="1400" smtClean="0"/>
              <a:t>		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765175"/>
            <a:ext cx="8135938" cy="5327650"/>
          </a:xfrm>
        </p:spPr>
        <p:txBody>
          <a:bodyPr/>
          <a:lstStyle/>
          <a:p>
            <a:pPr marL="347472" indent="-347472" eaLnBrk="1" hangingPunct="1">
              <a:lnSpc>
                <a:spcPct val="90000"/>
              </a:lnSpc>
              <a:spcBef>
                <a:spcPts val="768"/>
              </a:spcBef>
              <a:spcAft>
                <a:spcPts val="0"/>
              </a:spcAft>
              <a:buSzPts val="3200"/>
              <a:buFont typeface="Arial"/>
              <a:buChar char="•"/>
              <a:defRPr/>
            </a:pPr>
            <a:r>
              <a:rPr lang="de-DE" sz="2800" dirty="0">
                <a:solidFill>
                  <a:srgbClr val="000000"/>
                </a:solidFill>
                <a:hlinkClick r:id="rId3"/>
              </a:rPr>
              <a:t>Münchner Vereinigung für Volkskunde (MVV)</a:t>
            </a:r>
            <a:endParaRPr lang="de-DE" sz="2800" dirty="0"/>
          </a:p>
          <a:p>
            <a:pPr marL="347472" indent="-347472" eaLnBrk="1" hangingPunct="1">
              <a:lnSpc>
                <a:spcPct val="90000"/>
              </a:lnSpc>
              <a:spcBef>
                <a:spcPts val="768"/>
              </a:spcBef>
              <a:spcAft>
                <a:spcPts val="0"/>
              </a:spcAft>
              <a:defRPr/>
            </a:pPr>
            <a:r>
              <a:rPr lang="de-DE" sz="2800" dirty="0">
                <a:solidFill>
                  <a:srgbClr val="000000"/>
                </a:solidFill>
                <a:hlinkClick r:id="rId4"/>
              </a:rPr>
              <a:t>Zeitschriften</a:t>
            </a:r>
            <a:endParaRPr lang="de-DE" sz="2800" dirty="0" smtClean="0"/>
          </a:p>
          <a:p>
            <a:pPr eaLnBrk="1" hangingPunct="1">
              <a:defRPr/>
            </a:pPr>
            <a:r>
              <a:rPr lang="de-DE" altLang="de-DE" sz="2800" dirty="0" smtClean="0">
                <a:hlinkClick r:id="rId5"/>
              </a:rPr>
              <a:t>Münchner Ethnografische Schriften</a:t>
            </a:r>
            <a:endParaRPr lang="de-DE" altLang="de-DE" sz="2800" dirty="0" smtClean="0"/>
          </a:p>
          <a:p>
            <a:pPr eaLnBrk="1" hangingPunct="1">
              <a:defRPr/>
            </a:pPr>
            <a:r>
              <a:rPr lang="de-DE" altLang="de-DE" sz="2800" dirty="0" smtClean="0">
                <a:hlinkClick r:id="rId6"/>
              </a:rPr>
              <a:t>Münchner Beiträge zur Volkskunde</a:t>
            </a:r>
            <a:endParaRPr lang="de-DE" altLang="de-DE" sz="2800" dirty="0" smtClean="0"/>
          </a:p>
          <a:p>
            <a:pPr eaLnBrk="1" hangingPunct="1">
              <a:defRPr/>
            </a:pPr>
            <a:r>
              <a:rPr lang="de-DE" altLang="de-DE" sz="2800" dirty="0" smtClean="0">
                <a:hlinkClick r:id="rId7"/>
              </a:rPr>
              <a:t>Methodenband</a:t>
            </a:r>
            <a:endParaRPr lang="de-DE" altLang="de-DE" sz="2800" dirty="0" smtClean="0"/>
          </a:p>
          <a:p>
            <a:pPr eaLnBrk="1" hangingPunct="1">
              <a:defRPr/>
            </a:pPr>
            <a:r>
              <a:rPr lang="de-DE" altLang="de-DE" sz="2800" dirty="0" smtClean="0">
                <a:hlinkClick r:id="rId8"/>
              </a:rPr>
              <a:t>Mein München</a:t>
            </a:r>
            <a:r>
              <a:rPr lang="de-DE" altLang="de-DE" sz="2800" dirty="0" smtClean="0"/>
              <a:t>/</a:t>
            </a:r>
            <a:r>
              <a:rPr lang="de-DE" altLang="de-DE" sz="2800" dirty="0" smtClean="0">
                <a:hlinkClick r:id="rId9"/>
              </a:rPr>
              <a:t>Katalog</a:t>
            </a:r>
            <a:endParaRPr lang="de-DE" altLang="de-DE" sz="2800" dirty="0" smtClean="0"/>
          </a:p>
          <a:p>
            <a:pPr eaLnBrk="1" hangingPunct="1">
              <a:defRPr/>
            </a:pPr>
            <a:r>
              <a:rPr lang="de-DE" altLang="de-DE" sz="2800" dirty="0" err="1" smtClean="0">
                <a:hlinkClick r:id="rId10"/>
              </a:rPr>
              <a:t>Crossing</a:t>
            </a:r>
            <a:r>
              <a:rPr lang="de-DE" altLang="de-DE" sz="2800" dirty="0" smtClean="0">
                <a:hlinkClick r:id="rId10"/>
              </a:rPr>
              <a:t> </a:t>
            </a:r>
            <a:r>
              <a:rPr lang="de-DE" altLang="de-DE" sz="2800" dirty="0" err="1" smtClean="0">
                <a:hlinkClick r:id="rId10"/>
              </a:rPr>
              <a:t>Munich</a:t>
            </a:r>
            <a:endParaRPr lang="de-DE" altLang="de-DE" sz="2800" dirty="0" smtClean="0"/>
          </a:p>
          <a:p>
            <a:pPr eaLnBrk="1" hangingPunct="1">
              <a:defRPr/>
            </a:pPr>
            <a:r>
              <a:rPr lang="de-DE" altLang="de-DE" sz="2800" dirty="0" err="1" smtClean="0">
                <a:hlinkClick r:id="rId11"/>
              </a:rPr>
              <a:t>No</a:t>
            </a:r>
            <a:r>
              <a:rPr lang="de-DE" altLang="de-DE" sz="2800" dirty="0" smtClean="0">
                <a:hlinkClick r:id="rId11"/>
              </a:rPr>
              <a:t> </a:t>
            </a:r>
            <a:r>
              <a:rPr lang="de-DE" altLang="de-DE" sz="2800" dirty="0" err="1" smtClean="0">
                <a:hlinkClick r:id="rId11"/>
              </a:rPr>
              <a:t>integration</a:t>
            </a:r>
            <a:endParaRPr lang="de-DE" altLang="de-DE" sz="2800" dirty="0" smtClean="0"/>
          </a:p>
          <a:p>
            <a:pPr eaLnBrk="1" hangingPunct="1">
              <a:defRPr/>
            </a:pPr>
            <a:r>
              <a:rPr lang="de-DE" altLang="de-DE" sz="2800" dirty="0" smtClean="0">
                <a:hlinkClick r:id="rId12"/>
              </a:rPr>
              <a:t>Institutskolloquium</a:t>
            </a:r>
            <a:endParaRPr lang="de-DE" altLang="de-DE" sz="2800" dirty="0" smtClean="0"/>
          </a:p>
          <a:p>
            <a:pPr eaLnBrk="1" hangingPunct="1">
              <a:defRPr/>
            </a:pPr>
            <a:r>
              <a:rPr lang="de-DE" altLang="de-DE" sz="2800" dirty="0" smtClean="0"/>
              <a:t>Das Genre Vorlesung</a:t>
            </a:r>
          </a:p>
          <a:p>
            <a:pPr eaLnBrk="1" hangingPunct="1">
              <a:defRPr/>
            </a:pPr>
            <a:endParaRPr lang="de-DE" altLang="de-DE" sz="2800" dirty="0" smtClean="0"/>
          </a:p>
          <a:p>
            <a:pPr eaLnBrk="1" hangingPunct="1">
              <a:defRPr/>
            </a:pPr>
            <a:endParaRPr lang="de-DE" altLang="de-DE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Einführung in die Europäische Ethnologie				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Wofür interessiert sich die Volkskunde/ Europäische Ethnologie?</a:t>
            </a:r>
          </a:p>
          <a:p>
            <a:pPr>
              <a:defRPr/>
            </a:pPr>
            <a:r>
              <a:rPr lang="de-DE" dirty="0" smtClean="0"/>
              <a:t>Blatten. Ein Dorf an der Grenze</a:t>
            </a:r>
          </a:p>
          <a:p>
            <a:pPr lvl="1">
              <a:defRPr/>
            </a:pPr>
            <a:r>
              <a:rPr lang="de-DE" dirty="0" smtClean="0"/>
              <a:t>Lage</a:t>
            </a:r>
          </a:p>
          <a:p>
            <a:pPr lvl="1">
              <a:defRPr/>
            </a:pPr>
            <a:r>
              <a:rPr lang="de-DE" dirty="0" smtClean="0"/>
              <a:t>Fotos</a:t>
            </a:r>
            <a:endParaRPr lang="de-DE" dirty="0"/>
          </a:p>
          <a:p>
            <a:pPr lvl="1">
              <a:defRPr/>
            </a:pPr>
            <a:r>
              <a:rPr lang="de-DE" dirty="0" smtClean="0"/>
              <a:t>Historische</a:t>
            </a:r>
          </a:p>
          <a:p>
            <a:pPr marL="457200" lvl="1" indent="0">
              <a:buFontTx/>
              <a:buNone/>
              <a:defRPr/>
            </a:pPr>
            <a:r>
              <a:rPr lang="de-DE" dirty="0" smtClean="0"/>
              <a:t>	</a:t>
            </a:r>
            <a:r>
              <a:rPr lang="de-DE" dirty="0" err="1" smtClean="0"/>
              <a:t>Entwickl</a:t>
            </a:r>
            <a:r>
              <a:rPr lang="de-DE" dirty="0" smtClean="0"/>
              <a:t>.</a:t>
            </a:r>
          </a:p>
          <a:p>
            <a:pPr lvl="1">
              <a:buFontTx/>
              <a:buChar char="-"/>
              <a:defRPr/>
            </a:pPr>
            <a:r>
              <a:rPr lang="de-DE" dirty="0" smtClean="0"/>
              <a:t>Alltag an der</a:t>
            </a:r>
          </a:p>
          <a:p>
            <a:pPr marL="457200" lvl="1" indent="0">
              <a:buFontTx/>
              <a:buNone/>
              <a:defRPr/>
            </a:pPr>
            <a:r>
              <a:rPr lang="de-DE" dirty="0" smtClean="0"/>
              <a:t>	Peripherie</a:t>
            </a:r>
          </a:p>
          <a:p>
            <a:pPr marL="457200" lvl="1" indent="0">
              <a:buNone/>
              <a:defRPr/>
            </a:pPr>
            <a:r>
              <a:rPr lang="de-DE" altLang="de-DE" dirty="0" smtClean="0"/>
              <a:t>- Sprache</a:t>
            </a:r>
            <a:endParaRPr lang="de-DE" dirty="0" smtClean="0"/>
          </a:p>
          <a:p>
            <a:pPr>
              <a:defRPr/>
            </a:pPr>
            <a:endParaRPr lang="de-DE" dirty="0"/>
          </a:p>
        </p:txBody>
      </p:sp>
      <p:pic>
        <p:nvPicPr>
          <p:cNvPr id="5124" name="Grafik 5" descr="Landkarte der Steierm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258" y="2780927"/>
            <a:ext cx="5256979" cy="331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614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927257"/>
            <a:ext cx="6912768" cy="50290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7300" y="836712"/>
            <a:ext cx="7081083" cy="51922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81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7450" y="908720"/>
            <a:ext cx="7214950" cy="515913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6805" y="836711"/>
            <a:ext cx="8219651" cy="529692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891499"/>
            <a:ext cx="7200799" cy="51007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10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814709"/>
            <a:ext cx="7200800" cy="5254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11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122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816975"/>
            <a:ext cx="7344816" cy="5249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12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133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0050" y="764704"/>
            <a:ext cx="7422350" cy="52989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13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16" y="764704"/>
            <a:ext cx="7416884" cy="53027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14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1536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2" indent="-342900"/>
            <a:r>
              <a:rPr lang="de-DE" altLang="de-DE" dirty="0" smtClean="0"/>
              <a:t>Transformationsprozesse</a:t>
            </a:r>
          </a:p>
          <a:p>
            <a:pPr marL="742950" lvl="2" indent="-342900"/>
            <a:r>
              <a:rPr lang="de-DE" altLang="de-DE" dirty="0" smtClean="0">
                <a:hlinkClick r:id="rId2"/>
              </a:rPr>
              <a:t>Publikation</a:t>
            </a:r>
            <a:endParaRPr lang="de-DE" altLang="de-DE" dirty="0" smtClean="0"/>
          </a:p>
          <a:p>
            <a:r>
              <a:rPr lang="de-DE" altLang="de-DE" dirty="0" smtClean="0"/>
              <a:t>Kultur			 ●Praxis</a:t>
            </a:r>
          </a:p>
          <a:p>
            <a:r>
              <a:rPr lang="de-DE" altLang="de-DE" dirty="0" smtClean="0"/>
              <a:t>Raum			 ●Soziale Unterschiede</a:t>
            </a:r>
          </a:p>
          <a:p>
            <a:r>
              <a:rPr lang="de-DE" altLang="de-DE" dirty="0" smtClean="0"/>
              <a:t>Alltag			 ●Identität</a:t>
            </a:r>
          </a:p>
          <a:p>
            <a:r>
              <a:rPr lang="de-DE" altLang="de-DE" dirty="0" smtClean="0"/>
              <a:t>Ethnizität		 ●Grenze</a:t>
            </a:r>
          </a:p>
          <a:p>
            <a:r>
              <a:rPr lang="de-DE" altLang="de-DE" dirty="0" smtClean="0"/>
              <a:t>Community Studies</a:t>
            </a:r>
          </a:p>
          <a:p>
            <a:r>
              <a:rPr lang="de-DE" altLang="de-DE" dirty="0" smtClean="0"/>
              <a:t>Kontinuität und Wandel</a:t>
            </a:r>
          </a:p>
          <a:p>
            <a:r>
              <a:rPr lang="de-DE" altLang="de-DE" dirty="0" smtClean="0"/>
              <a:t>Methoden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15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19459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altLang="de-DE" sz="2000" b="1" dirty="0" smtClean="0"/>
              <a:t>Literatur zur Vorlesung „Einführung in die </a:t>
            </a:r>
          </a:p>
          <a:p>
            <a:pPr marL="0" indent="0" algn="ctr">
              <a:buNone/>
            </a:pPr>
            <a:r>
              <a:rPr lang="de-DE" altLang="de-DE" sz="2000" b="1" dirty="0" smtClean="0"/>
              <a:t>Europäische Ethnologie“</a:t>
            </a:r>
            <a:r>
              <a:rPr lang="de-DE" altLang="de-DE" sz="2000" dirty="0" smtClean="0"/>
              <a:t> </a:t>
            </a:r>
          </a:p>
          <a:p>
            <a:r>
              <a:rPr lang="de-DE" altLang="de-DE" sz="2000" dirty="0" err="1" smtClean="0"/>
              <a:t>Bausinger</a:t>
            </a:r>
            <a:r>
              <a:rPr lang="de-DE" altLang="de-DE" sz="2000" dirty="0" smtClean="0"/>
              <a:t>, Hermann u.a.: Grundzüge der Volkskunde. Darmstadt </a:t>
            </a:r>
            <a:r>
              <a:rPr lang="de-DE" altLang="de-DE" sz="2000" baseline="30000" dirty="0" smtClean="0"/>
              <a:t>4</a:t>
            </a:r>
            <a:r>
              <a:rPr lang="de-DE" altLang="de-DE" sz="2000" dirty="0" smtClean="0"/>
              <a:t>1996.</a:t>
            </a:r>
          </a:p>
          <a:p>
            <a:r>
              <a:rPr lang="de-DE" altLang="de-DE" sz="2000" dirty="0" err="1" smtClean="0"/>
              <a:t>Bausinger</a:t>
            </a:r>
            <a:r>
              <a:rPr lang="de-DE" altLang="de-DE" sz="2000" dirty="0" smtClean="0"/>
              <a:t>, Hermann: Volkskunde. Von der Altertumsforschung zur Kulturanalyse. Tübingen 1979.</a:t>
            </a:r>
          </a:p>
          <a:p>
            <a:r>
              <a:rPr lang="de-DE" altLang="de-DE" sz="2000" dirty="0" smtClean="0"/>
              <a:t>Bourdieu, Pierre: Die feinen Unterschiede. Kritik der gesellschaftlichen Urteilskraft. Frankfurt am Main 1987 (</a:t>
            </a:r>
            <a:r>
              <a:rPr lang="de-DE" altLang="de-DE" sz="2000" baseline="30000" dirty="0" smtClean="0"/>
              <a:t>1</a:t>
            </a:r>
            <a:r>
              <a:rPr lang="de-DE" altLang="de-DE" sz="2000" dirty="0" smtClean="0"/>
              <a:t>1979).</a:t>
            </a:r>
          </a:p>
          <a:p>
            <a:r>
              <a:rPr lang="de-DE" altLang="de-DE" sz="2000" dirty="0" err="1" smtClean="0"/>
              <a:t>Brednich</a:t>
            </a:r>
            <a:r>
              <a:rPr lang="de-DE" altLang="de-DE" sz="2000" dirty="0" smtClean="0"/>
              <a:t>, Rolf W. (</a:t>
            </a:r>
            <a:r>
              <a:rPr lang="de-DE" altLang="de-DE" sz="2000" dirty="0" err="1" smtClean="0"/>
              <a:t>Hg</a:t>
            </a:r>
            <a:r>
              <a:rPr lang="de-DE" altLang="de-DE" sz="2000" dirty="0" smtClean="0"/>
              <a:t>.): </a:t>
            </a:r>
            <a:r>
              <a:rPr lang="de-DE" altLang="de-DE" sz="2000" dirty="0" err="1" smtClean="0"/>
              <a:t>Grundriß</a:t>
            </a:r>
            <a:r>
              <a:rPr lang="de-DE" altLang="de-DE" sz="2000" dirty="0" smtClean="0"/>
              <a:t> der Volkskunde. Einführung in die Forschungsfelder der Europäischen Ethnologie. Berlin </a:t>
            </a:r>
            <a:r>
              <a:rPr lang="de-DE" altLang="de-DE" sz="2000" baseline="30000" dirty="0" smtClean="0"/>
              <a:t>3</a:t>
            </a:r>
            <a:r>
              <a:rPr lang="de-DE" altLang="de-DE" sz="2000" dirty="0" smtClean="0"/>
              <a:t>2001. </a:t>
            </a:r>
          </a:p>
          <a:p>
            <a:r>
              <a:rPr lang="de-DE" altLang="de-DE" sz="2000" dirty="0" smtClean="0"/>
              <a:t>Geertz, Clifford: Dichte Beschreibung. Beiträge zum Verstehen kultureller Systeme. Frankfurt am Main </a:t>
            </a:r>
            <a:r>
              <a:rPr lang="de-DE" altLang="de-DE" sz="2000" baseline="30000" dirty="0" smtClean="0"/>
              <a:t>4</a:t>
            </a:r>
            <a:r>
              <a:rPr lang="de-DE" altLang="de-DE" sz="2000" dirty="0" smtClean="0"/>
              <a:t>1995.</a:t>
            </a:r>
          </a:p>
          <a:p>
            <a:r>
              <a:rPr lang="de-DE" altLang="de-DE" sz="2000" dirty="0" err="1" smtClean="0"/>
              <a:t>Gerndt</a:t>
            </a:r>
            <a:r>
              <a:rPr lang="de-DE" altLang="de-DE" sz="2000" dirty="0" smtClean="0"/>
              <a:t>, Helge (</a:t>
            </a:r>
            <a:r>
              <a:rPr lang="de-DE" altLang="de-DE" sz="2000" dirty="0" err="1" smtClean="0"/>
              <a:t>Hg</a:t>
            </a:r>
            <a:r>
              <a:rPr lang="de-DE" altLang="de-DE" sz="2000" dirty="0" smtClean="0"/>
              <a:t>.): Fach und Begriff „Volkskunde“ in der Diskussion. Darmstadt 1988.</a:t>
            </a:r>
          </a:p>
          <a:p>
            <a:r>
              <a:rPr lang="de-DE" altLang="de-DE" sz="2000" dirty="0" err="1" smtClean="0"/>
              <a:t>Gerndt</a:t>
            </a:r>
            <a:r>
              <a:rPr lang="de-DE" altLang="de-DE" sz="2000" dirty="0" smtClean="0"/>
              <a:t>, Helge: Studienskript Volkskunde. Eine Handreichung für Studierende. Münster u.a. </a:t>
            </a:r>
            <a:r>
              <a:rPr lang="de-DE" altLang="de-DE" sz="2000" baseline="30000" dirty="0" smtClean="0"/>
              <a:t>3</a:t>
            </a:r>
            <a:r>
              <a:rPr lang="de-DE" altLang="de-DE" sz="2000" dirty="0" smtClean="0"/>
              <a:t>1997.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16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z="2000" smtClean="0"/>
              <a:t>Göttsch, Silke, Albrecht Lehmann (Hg.): Methoden der Volkskunde. Positionen, Quellen, Arbeitsweisen der Europäischen Ethnologie. Berlin </a:t>
            </a:r>
            <a:r>
              <a:rPr lang="de-DE" altLang="de-DE" sz="2000" baseline="30000" smtClean="0"/>
              <a:t>2</a:t>
            </a:r>
            <a:r>
              <a:rPr lang="de-DE" altLang="de-DE" sz="2000" smtClean="0"/>
              <a:t>2006.</a:t>
            </a:r>
          </a:p>
          <a:p>
            <a:r>
              <a:rPr lang="de-DE" altLang="de-DE" sz="2000" smtClean="0"/>
              <a:t>Hess, Sabine/Johannes Moser/Maria Schwertl (Hg.): Europäisch-ethnologisches Forschen. Neue Methoden und Konzepte. Berlin: Reimer 2013.</a:t>
            </a:r>
          </a:p>
          <a:p>
            <a:r>
              <a:rPr lang="de-DE" altLang="de-DE" sz="2000" smtClean="0"/>
              <a:t>Kaschuba, Wolfgang: Einführung in die Europäische Ethnologie. München </a:t>
            </a:r>
            <a:r>
              <a:rPr lang="de-DE" altLang="de-DE" sz="2000" baseline="30000" smtClean="0"/>
              <a:t>2</a:t>
            </a:r>
            <a:r>
              <a:rPr lang="de-DE" altLang="de-DE" sz="2000" smtClean="0"/>
              <a:t>2003.</a:t>
            </a:r>
          </a:p>
          <a:p>
            <a:r>
              <a:rPr lang="de-DE" altLang="de-DE" sz="2000" smtClean="0"/>
              <a:t>Lindner, Rolf: Die Stunde der Cultural Studies. Wien 2000.</a:t>
            </a:r>
          </a:p>
          <a:p>
            <a:r>
              <a:rPr lang="de-DE" altLang="de-DE" sz="2000" smtClean="0"/>
              <a:t>Moser, Johannes: Volkskundliche Perspektiven. In: Zeitschrift für Volkskunde 104 (2008) II, S. 225-243.</a:t>
            </a:r>
          </a:p>
          <a:p>
            <a:r>
              <a:rPr lang="de-DE" altLang="de-DE" sz="2000" smtClean="0"/>
              <a:t>Warneken, Bernd Jürgen: Die Ethnographie popularer Kulturen. Eine Einführung. Wien, Köln, Weimar 2006.</a:t>
            </a:r>
          </a:p>
          <a:p>
            <a:r>
              <a:rPr lang="de-DE" altLang="de-DE" sz="2000" smtClean="0"/>
              <a:t>Weber-Kellermann, Andreas C. Bimmer, Siegfried Becker: Einführung in die Volks-kunde/Europäische Ethnologie. Eine Wissenschaftsgeschichte . Stuttgart, Weimar </a:t>
            </a:r>
            <a:r>
              <a:rPr lang="de-DE" altLang="de-DE" sz="2000" baseline="30000" smtClean="0"/>
              <a:t>3</a:t>
            </a:r>
            <a:r>
              <a:rPr lang="de-DE" altLang="de-DE" sz="2000" smtClean="0"/>
              <a:t>2003.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17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altLang="de-DE" dirty="0"/>
              <a:t>Methoden (Beispiele)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Beispiel Film „</a:t>
            </a:r>
            <a:r>
              <a:rPr lang="de-DE" altLang="de-DE" dirty="0" err="1"/>
              <a:t>Kitchen</a:t>
            </a:r>
            <a:r>
              <a:rPr lang="de-DE" altLang="de-DE" dirty="0"/>
              <a:t> Stories</a:t>
            </a:r>
            <a:r>
              <a:rPr lang="de-DE" altLang="de-DE" dirty="0" smtClean="0"/>
              <a:t>“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 smtClean="0"/>
              <a:t>Feldforschung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0070C0"/>
                </a:solidFill>
              </a:rPr>
              <a:t>Bronislaw Malinowski (1884-1942)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0070C0"/>
                </a:solidFill>
              </a:rPr>
              <a:t>Einstieg ins Feld</a:t>
            </a:r>
            <a:endParaRPr lang="de-DE" altLang="de-DE" dirty="0">
              <a:solidFill>
                <a:srgbClr val="0070C0"/>
              </a:solidFill>
            </a:endParaRPr>
          </a:p>
          <a:p>
            <a:pPr marL="342900" lvl="1" indent="-342900" eaLnBrk="1" hangingPunct="1">
              <a:lnSpc>
                <a:spcPct val="90000"/>
              </a:lnSpc>
              <a:buFontTx/>
              <a:buChar char="•"/>
            </a:pPr>
            <a:r>
              <a:rPr lang="de-DE" altLang="de-DE" sz="3200" dirty="0" smtClean="0"/>
              <a:t>Teilnehmende Beobachtung</a:t>
            </a:r>
          </a:p>
          <a:p>
            <a:pPr marL="742950" lvl="2" indent="-342900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0070C0"/>
                </a:solidFill>
              </a:rPr>
              <a:t>Beobachtungsprotokoll</a:t>
            </a:r>
          </a:p>
          <a:p>
            <a:pPr marL="742950" lvl="2" indent="-342900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0070C0"/>
                </a:solidFill>
              </a:rPr>
              <a:t>Feldtagebuch</a:t>
            </a:r>
          </a:p>
          <a:p>
            <a:pPr marL="742950" lvl="2" indent="-342900" eaLnBrk="1" hangingPunct="1">
              <a:lnSpc>
                <a:spcPct val="90000"/>
              </a:lnSpc>
            </a:pPr>
            <a:r>
              <a:rPr lang="de-DE" dirty="0">
                <a:solidFill>
                  <a:srgbClr val="0070C0"/>
                </a:solidFill>
              </a:rPr>
              <a:t>Schmidt-Lauber, Brigitta (2007): Feldforschung. Kulturanalyse durch teilnehmende Beobachtung. In: Göttsch, Silke; Lehmann, Albrecht (</a:t>
            </a:r>
            <a:r>
              <a:rPr lang="de-DE" dirty="0" err="1">
                <a:solidFill>
                  <a:srgbClr val="0070C0"/>
                </a:solidFill>
              </a:rPr>
              <a:t>Hg</a:t>
            </a:r>
            <a:r>
              <a:rPr lang="de-DE" dirty="0">
                <a:solidFill>
                  <a:srgbClr val="0070C0"/>
                </a:solidFill>
              </a:rPr>
              <a:t>.): Methoden der </a:t>
            </a:r>
            <a:r>
              <a:rPr lang="de-DE" dirty="0" smtClean="0">
                <a:solidFill>
                  <a:srgbClr val="0070C0"/>
                </a:solidFill>
              </a:rPr>
              <a:t>Volkskunde. Berlin</a:t>
            </a:r>
            <a:r>
              <a:rPr lang="de-DE" dirty="0">
                <a:solidFill>
                  <a:srgbClr val="0070C0"/>
                </a:solidFill>
              </a:rPr>
              <a:t>, S. 219-248.</a:t>
            </a:r>
            <a:endParaRPr lang="de-DE" altLang="de-DE" dirty="0" smtClean="0">
              <a:solidFill>
                <a:srgbClr val="0070C0"/>
              </a:solidFill>
            </a:endParaRPr>
          </a:p>
          <a:p>
            <a:pPr marL="742950" lvl="2" indent="-342900" eaLnBrk="1" hangingPunct="1">
              <a:lnSpc>
                <a:spcPct val="90000"/>
              </a:lnSpc>
            </a:pPr>
            <a:endParaRPr lang="de-DE" altLang="de-DE" dirty="0" smtClean="0"/>
          </a:p>
          <a:p>
            <a:pPr marL="0" indent="0">
              <a:buNone/>
            </a:pPr>
            <a:endParaRPr lang="de-DE" alt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26269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18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eaLnBrk="1" hangingPunct="1">
              <a:lnSpc>
                <a:spcPct val="90000"/>
              </a:lnSpc>
              <a:buFontTx/>
              <a:buChar char="•"/>
            </a:pPr>
            <a:r>
              <a:rPr lang="de-DE" altLang="de-DE" sz="3200" dirty="0"/>
              <a:t>Interviews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>
                <a:solidFill>
                  <a:srgbClr val="FF0000"/>
                </a:solidFill>
              </a:rPr>
              <a:t>Biografisches Interview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>
                <a:solidFill>
                  <a:srgbClr val="FF0000"/>
                </a:solidFill>
              </a:rPr>
              <a:t>Narratives Interview (kann ein </a:t>
            </a:r>
            <a:r>
              <a:rPr lang="de-DE" altLang="de-DE" dirty="0" err="1">
                <a:solidFill>
                  <a:srgbClr val="FF0000"/>
                </a:solidFill>
              </a:rPr>
              <a:t>biogr</a:t>
            </a:r>
            <a:r>
              <a:rPr lang="de-DE" altLang="de-DE" dirty="0">
                <a:solidFill>
                  <a:srgbClr val="FF0000"/>
                </a:solidFill>
              </a:rPr>
              <a:t>. Int. </a:t>
            </a:r>
            <a:r>
              <a:rPr lang="de-DE" altLang="de-DE" dirty="0" smtClean="0">
                <a:solidFill>
                  <a:srgbClr val="FF0000"/>
                </a:solidFill>
              </a:rPr>
              <a:t>sein</a:t>
            </a:r>
            <a:r>
              <a:rPr lang="de-DE" altLang="de-DE" dirty="0">
                <a:solidFill>
                  <a:srgbClr val="FF0000"/>
                </a:solidFill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FF0000"/>
                </a:solidFill>
              </a:rPr>
              <a:t>Tiefeninterview</a:t>
            </a:r>
            <a:endParaRPr lang="de-DE" altLang="de-DE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>
                <a:solidFill>
                  <a:srgbClr val="FF0000"/>
                </a:solidFill>
              </a:rPr>
              <a:t>Problemzentriertes </a:t>
            </a:r>
            <a:r>
              <a:rPr lang="de-DE" altLang="de-DE" dirty="0" smtClean="0">
                <a:solidFill>
                  <a:srgbClr val="FF0000"/>
                </a:solidFill>
              </a:rPr>
              <a:t>Interview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FF0000"/>
                </a:solidFill>
              </a:rPr>
              <a:t>Expertengespräche</a:t>
            </a:r>
            <a:endParaRPr lang="de-DE" altLang="de-DE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FF0000"/>
                </a:solidFill>
              </a:rPr>
              <a:t>Gruppendiskussion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400" dirty="0">
                <a:solidFill>
                  <a:srgbClr val="FF0000"/>
                </a:solidFill>
              </a:rPr>
              <a:t>Schmidt-Lauber, Brigitta (2001): Das qualitative Interview oder: Die Kunst des Reden Lassens. In: Göttsch, Silke; Lehmann, Albrecht (</a:t>
            </a:r>
            <a:r>
              <a:rPr lang="de-DE" sz="2400" dirty="0" err="1">
                <a:solidFill>
                  <a:srgbClr val="FF0000"/>
                </a:solidFill>
              </a:rPr>
              <a:t>Hg</a:t>
            </a:r>
            <a:r>
              <a:rPr lang="de-DE" sz="2400" dirty="0">
                <a:solidFill>
                  <a:srgbClr val="FF0000"/>
                </a:solidFill>
              </a:rPr>
              <a:t>.): Methoden der Volkskunde. Berlin, S. 165-186.  </a:t>
            </a:r>
          </a:p>
          <a:p>
            <a:pPr lvl="1" eaLnBrk="1" hangingPunct="1">
              <a:lnSpc>
                <a:spcPct val="90000"/>
              </a:lnSpc>
            </a:pPr>
            <a:endParaRPr lang="de-DE" altLang="de-DE" sz="2400" dirty="0"/>
          </a:p>
          <a:p>
            <a:pPr lvl="1" eaLnBrk="1" hangingPunct="1">
              <a:lnSpc>
                <a:spcPct val="90000"/>
              </a:lnSpc>
            </a:pPr>
            <a:endParaRPr lang="de-DE" altLang="de-DE" dirty="0" smtClean="0"/>
          </a:p>
          <a:p>
            <a:pPr lvl="1" eaLnBrk="1" hangingPunct="1">
              <a:lnSpc>
                <a:spcPct val="90000"/>
              </a:lnSpc>
            </a:pPr>
            <a:endParaRPr lang="de-DE" altLang="de-DE" dirty="0" smtClean="0"/>
          </a:p>
          <a:p>
            <a:pPr marL="0" indent="0">
              <a:buNone/>
            </a:pPr>
            <a:endParaRPr lang="de-DE" altLang="de-DE" sz="2000" dirty="0"/>
          </a:p>
          <a:p>
            <a:pPr marL="0" indent="0">
              <a:buNone/>
            </a:pPr>
            <a:endParaRPr lang="de-DE" alt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402716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Einführung in die Europäische Ethnologie				</a:t>
            </a:r>
            <a:fld id="{87E8A49F-1465-4B68-9E30-BC05C5E222C5}" type="slidenum">
              <a:rPr lang="de-DE" altLang="de-DE" smtClean="0"/>
              <a:pPr/>
              <a:t>19</a:t>
            </a:fld>
            <a:r>
              <a:rPr lang="de-DE" altLang="de-DE" sz="600" dirty="0" smtClean="0"/>
              <a:t>	</a:t>
            </a:r>
            <a:endParaRPr lang="de-DE" altLang="de-DE" dirty="0" smtClean="0"/>
          </a:p>
        </p:txBody>
      </p:sp>
      <p:sp>
        <p:nvSpPr>
          <p:cNvPr id="20483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dirty="0"/>
              <a:t>Historisch-archivalische </a:t>
            </a:r>
            <a:r>
              <a:rPr lang="de-DE" altLang="de-DE" dirty="0" smtClean="0"/>
              <a:t>Methoden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92D050"/>
                </a:solidFill>
              </a:rPr>
              <a:t>Historische Anthropologie/Ethnografie</a:t>
            </a:r>
            <a:endParaRPr lang="de-DE" altLang="de-DE" dirty="0">
              <a:solidFill>
                <a:srgbClr val="92D05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Medienanalyse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Kartierungen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Film und </a:t>
            </a:r>
            <a:r>
              <a:rPr lang="de-DE" altLang="de-DE" dirty="0" smtClean="0"/>
              <a:t>Fotografie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de-DE" dirty="0" smtClean="0">
                <a:solidFill>
                  <a:srgbClr val="92D050"/>
                </a:solidFill>
              </a:rPr>
              <a:t>Methode und/oder Repräsentationsmedium</a:t>
            </a:r>
            <a:endParaRPr lang="de-DE" altLang="de-DE" dirty="0">
              <a:solidFill>
                <a:srgbClr val="92D05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de-DE" dirty="0" smtClean="0"/>
              <a:t>Kulturanalyse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 err="1" smtClean="0"/>
              <a:t>Grounded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Theory</a:t>
            </a:r>
            <a:endParaRPr lang="de-DE" altLang="de-DE" dirty="0" smtClean="0"/>
          </a:p>
          <a:p>
            <a:pPr eaLnBrk="1" hangingPunct="1">
              <a:lnSpc>
                <a:spcPct val="90000"/>
              </a:lnSpc>
            </a:pPr>
            <a:r>
              <a:rPr lang="de-DE" altLang="de-DE" dirty="0" smtClean="0"/>
              <a:t>Hermeneutische Wissenssoziologie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 smtClean="0"/>
              <a:t>Diskursanalyse</a:t>
            </a:r>
          </a:p>
        </p:txBody>
      </p:sp>
    </p:spTree>
    <p:extLst>
      <p:ext uri="{BB962C8B-B14F-4D97-AF65-F5344CB8AC3E}">
        <p14:creationId xmlns:p14="http://schemas.microsoft.com/office/powerpoint/2010/main" val="62359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dtanthropologische Perspektiven gelayoutet">
  <a:themeElements>
    <a:clrScheme name="Stadtanthropologische Perspektiven gelayout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dtanthropologische Perspektiven gelayou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dtanthropologische Perspektiven gelayout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dtanthropologische Perspektiven gelayout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dtanthropologische Perspektiven gelayout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Stadtanthropologische Perspektiven gelayoutet</Template>
  <TotalTime>0</TotalTime>
  <Words>470</Words>
  <Application>Microsoft Office PowerPoint</Application>
  <PresentationFormat>Bildschirmpräsentation (4:3)</PresentationFormat>
  <Paragraphs>111</Paragraphs>
  <Slides>19</Slides>
  <Notes>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0" baseType="lpstr">
      <vt:lpstr>Stadtanthropologische Perspektiven gelayoutet</vt:lpstr>
      <vt:lpstr>Einführung in die Europäische Ethnologie</vt:lpstr>
      <vt:lpstr>Einführung in die Europäische Ethnologie    2            </vt:lpstr>
      <vt:lpstr>Einführung in die Europäische Ethnologie        3  </vt:lpstr>
      <vt:lpstr>Einführung in die Europäische Ethnologie    </vt:lpstr>
      <vt:lpstr>Einführung in die Europäische Ethnologie    5 </vt:lpstr>
      <vt:lpstr>Einführung in die Europäische Ethnologie    6 </vt:lpstr>
      <vt:lpstr>Einführung in die Europäische Ethnologie    7 </vt:lpstr>
      <vt:lpstr>Einführung in die Europäische Ethnologie    8 </vt:lpstr>
      <vt:lpstr>Einführung in die Europäische Ethnologie    9 </vt:lpstr>
      <vt:lpstr>Einführung in die Europäische Ethnologie    10 </vt:lpstr>
      <vt:lpstr>Einführung in die Europäische Ethnologie    11 </vt:lpstr>
      <vt:lpstr>Einführung in die Europäische Ethnologie    12 </vt:lpstr>
      <vt:lpstr>Einführung in die Europäische Ethnologie    13 </vt:lpstr>
      <vt:lpstr>Einführung in die Europäische Ethnologie    14 </vt:lpstr>
      <vt:lpstr>Einführung in die Europäische Ethnologie    15 </vt:lpstr>
      <vt:lpstr>Einführung in die Europäische Ethnologie    16 </vt:lpstr>
      <vt:lpstr>Einführung in die Europäische Ethnologie    17 </vt:lpstr>
      <vt:lpstr>Einführung in die Europäische Ethnologie    18 </vt:lpstr>
      <vt:lpstr>Einführung in die Europäische Ethnologie    19 </vt:lpstr>
    </vt:vector>
  </TitlesOfParts>
  <Company>LMU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Stadtanthropologische Perspektiven</dc:title>
  <dc:creator>ITG</dc:creator>
  <cp:lastModifiedBy>itg</cp:lastModifiedBy>
  <cp:revision>118</cp:revision>
  <dcterms:created xsi:type="dcterms:W3CDTF">2010-04-27T10:38:34Z</dcterms:created>
  <dcterms:modified xsi:type="dcterms:W3CDTF">2013-10-22T09:41:17Z</dcterms:modified>
</cp:coreProperties>
</file>