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9" r:id="rId2"/>
    <p:sldId id="401" r:id="rId3"/>
    <p:sldId id="407" r:id="rId4"/>
    <p:sldId id="435" r:id="rId5"/>
    <p:sldId id="436" r:id="rId6"/>
    <p:sldId id="437" r:id="rId7"/>
    <p:sldId id="438" r:id="rId8"/>
    <p:sldId id="439" r:id="rId9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613" autoAdjust="0"/>
    <p:restoredTop sz="86364" autoAdjust="0"/>
  </p:normalViewPr>
  <p:slideViewPr>
    <p:cSldViewPr>
      <p:cViewPr varScale="1">
        <p:scale>
          <a:sx n="119" d="100"/>
          <a:sy n="119" d="100"/>
        </p:scale>
        <p:origin x="-141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6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r>
              <a:rPr lang="de-DE"/>
              <a:t>Einführung in die Europäische Ethnologie</a:t>
            </a:r>
          </a:p>
        </p:txBody>
      </p:sp>
      <p:sp>
        <p:nvSpPr>
          <p:cNvPr id="7106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106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106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88CC8029-6651-41E7-BD79-83F8A0A7F58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476428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r>
              <a:rPr lang="de-DE"/>
              <a:t>Einführung in die Europäische Ethnologie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126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F71A9012-09EB-4E35-BA35-2F92B426D10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237077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de-DE" altLang="de-DE" smtClean="0"/>
              <a:t>Einführung in die Europäische Ethnologie</a:t>
            </a:r>
          </a:p>
        </p:txBody>
      </p:sp>
      <p:sp>
        <p:nvSpPr>
          <p:cNvPr id="97283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D566DE00-6222-4473-AD55-AEFC34220D49}" type="slidenum">
              <a:rPr lang="de-DE" altLang="de-DE" smtClean="0"/>
              <a:pPr eaLnBrk="1" hangingPunct="1">
                <a:spcBef>
                  <a:spcPct val="0"/>
                </a:spcBef>
                <a:defRPr/>
              </a:pPr>
              <a:t>1</a:t>
            </a:fld>
            <a:endParaRPr lang="de-DE" altLang="de-DE" smtClean="0"/>
          </a:p>
        </p:txBody>
      </p:sp>
      <p:sp>
        <p:nvSpPr>
          <p:cNvPr id="11366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11691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06105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69903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95288" y="765175"/>
            <a:ext cx="4033837" cy="5360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81525" y="765175"/>
            <a:ext cx="4033838" cy="5360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32696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7469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20058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7544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1447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8399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2635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61138" y="260350"/>
            <a:ext cx="2054225" cy="5865813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95288" y="260350"/>
            <a:ext cx="6013450" cy="5865813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763438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288" y="260350"/>
            <a:ext cx="8220075" cy="34607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395288" y="765175"/>
            <a:ext cx="4033837" cy="5360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81525" y="765175"/>
            <a:ext cx="4033838" cy="5360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8535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260350"/>
            <a:ext cx="822007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Einführung in die Europäische Ethnologie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8" y="765175"/>
            <a:ext cx="8220075" cy="536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Organisatorisches:</a:t>
            </a:r>
          </a:p>
          <a:p>
            <a:pPr lvl="1"/>
            <a:r>
              <a:rPr lang="de-DE" altLang="de-DE" smtClean="0"/>
              <a:t>Vorlesungstermine: 19.4., 26.4., 3.5., 10.5., 17.5., 7.6., 14. 6., 21. 6., 28.6., 5.7., 12. 7. und 19.7.</a:t>
            </a:r>
          </a:p>
          <a:p>
            <a:pPr lvl="1"/>
            <a:r>
              <a:rPr lang="de-DE" altLang="de-DE" smtClean="0"/>
              <a:t>Der Termin am 31.5. entfällt</a:t>
            </a:r>
          </a:p>
          <a:p>
            <a:pPr lvl="1"/>
            <a:r>
              <a:rPr lang="de-DE" altLang="de-DE" smtClean="0"/>
              <a:t>Prüfung (wer eine benötigt): 25. Juli 2010 –Zeit und Ort rechtzeitig auf der Institutshome-page (http://www.volkskunde.uni-muenchen. de/index.html) oder im Sekretariat erfragen.</a:t>
            </a:r>
          </a:p>
          <a:p>
            <a:pPr lvl="0"/>
            <a:r>
              <a:rPr lang="de-DE" altLang="de-DE" smtClean="0"/>
              <a:t>Seminarkarte!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95288" y="6237288"/>
            <a:ext cx="8220075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" name="Line 7"/>
          <p:cNvSpPr>
            <a:spLocks noChangeShapeType="1"/>
          </p:cNvSpPr>
          <p:nvPr/>
        </p:nvSpPr>
        <p:spPr bwMode="auto">
          <a:xfrm>
            <a:off x="323850" y="692150"/>
            <a:ext cx="8496300" cy="0"/>
          </a:xfrm>
          <a:prstGeom prst="line">
            <a:avLst/>
          </a:prstGeom>
          <a:noFill/>
          <a:ln w="25400">
            <a:solidFill>
              <a:srgbClr val="8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030" name="Rectangle 8"/>
          <p:cNvSpPr>
            <a:spLocks noChangeArrowheads="1"/>
          </p:cNvSpPr>
          <p:nvPr/>
        </p:nvSpPr>
        <p:spPr bwMode="auto">
          <a:xfrm>
            <a:off x="0" y="0"/>
            <a:ext cx="179388" cy="6858000"/>
          </a:xfrm>
          <a:prstGeom prst="rect">
            <a:avLst/>
          </a:prstGeom>
          <a:solidFill>
            <a:srgbClr val="808000"/>
          </a:solidFill>
          <a:ln w="25400">
            <a:solidFill>
              <a:srgbClr val="808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de-DE" altLang="de-DE"/>
          </a:p>
        </p:txBody>
      </p:sp>
      <p:sp>
        <p:nvSpPr>
          <p:cNvPr id="1031" name="Line 9"/>
          <p:cNvSpPr>
            <a:spLocks noChangeShapeType="1"/>
          </p:cNvSpPr>
          <p:nvPr/>
        </p:nvSpPr>
        <p:spPr bwMode="auto">
          <a:xfrm>
            <a:off x="323850" y="6165850"/>
            <a:ext cx="8351838" cy="0"/>
          </a:xfrm>
          <a:prstGeom prst="line">
            <a:avLst/>
          </a:prstGeom>
          <a:noFill/>
          <a:ln w="25400">
            <a:solidFill>
              <a:srgbClr val="8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908050"/>
            <a:ext cx="7772400" cy="2692400"/>
          </a:xfrm>
        </p:spPr>
        <p:txBody>
          <a:bodyPr/>
          <a:lstStyle/>
          <a:p>
            <a:pPr algn="ctr" eaLnBrk="1" hangingPunct="1"/>
            <a:r>
              <a:rPr lang="de-DE" altLang="de-DE" sz="4800" b="1" dirty="0" smtClean="0"/>
              <a:t>Einführung in die Europäische Ethnologie</a:t>
            </a:r>
          </a:p>
        </p:txBody>
      </p:sp>
      <p:sp>
        <p:nvSpPr>
          <p:cNvPr id="2051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de-DE" altLang="de-DE" smtClean="0"/>
          </a:p>
          <a:p>
            <a:pPr eaLnBrk="1" hangingPunct="1"/>
            <a:endParaRPr lang="de-DE" altLang="de-DE" smtClean="0"/>
          </a:p>
        </p:txBody>
      </p:sp>
      <p:sp>
        <p:nvSpPr>
          <p:cNvPr id="2052" name="Rectangle 6"/>
          <p:cNvSpPr>
            <a:spLocks noChangeArrowheads="1"/>
          </p:cNvSpPr>
          <p:nvPr/>
        </p:nvSpPr>
        <p:spPr bwMode="auto">
          <a:xfrm>
            <a:off x="2268538" y="4437063"/>
            <a:ext cx="45720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2400" b="1"/>
              <a:t>WS 2013/14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2400" b="1"/>
              <a:t>Prof. Dr. Johannes Moser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2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altLang="de-DE" dirty="0" smtClean="0"/>
              <a:t>Community Studies</a:t>
            </a:r>
          </a:p>
          <a:p>
            <a:r>
              <a:rPr lang="de-DE" altLang="de-DE" dirty="0" smtClean="0"/>
              <a:t>Gemeindeforschung – Community Studies</a:t>
            </a:r>
          </a:p>
          <a:p>
            <a:r>
              <a:rPr lang="de-DE" altLang="de-DE" dirty="0" smtClean="0"/>
              <a:t>Unterschiedliche Formen</a:t>
            </a:r>
          </a:p>
          <a:p>
            <a:r>
              <a:rPr lang="de-DE" altLang="de-DE" dirty="0" smtClean="0"/>
              <a:t>Gisela Welz: Gemeinde als eine Repro-</a:t>
            </a:r>
            <a:r>
              <a:rPr lang="de-DE" altLang="de-DE" dirty="0" err="1" smtClean="0"/>
              <a:t>duktion</a:t>
            </a:r>
            <a:r>
              <a:rPr lang="de-DE" altLang="de-DE" dirty="0" smtClean="0"/>
              <a:t> der Verknüpfung von Kultur und Identität</a:t>
            </a:r>
          </a:p>
          <a:p>
            <a:pPr marL="514350" indent="-514350">
              <a:buFont typeface="+mj-lt"/>
              <a:buAutoNum type="arabicPeriod"/>
            </a:pPr>
            <a:r>
              <a:rPr lang="de-DE" altLang="de-DE" dirty="0" smtClean="0"/>
              <a:t>Was ist Gemeinde?</a:t>
            </a:r>
          </a:p>
          <a:p>
            <a:pPr marL="514350" indent="-514350">
              <a:buFont typeface="+mj-lt"/>
              <a:buAutoNum type="arabicPeriod"/>
            </a:pPr>
            <a:r>
              <a:rPr lang="de-DE" altLang="de-DE" dirty="0" smtClean="0"/>
              <a:t>Rolle für die Alltagswelt?</a:t>
            </a:r>
          </a:p>
          <a:p>
            <a:pPr marL="514350" indent="-514350">
              <a:buFont typeface="+mj-lt"/>
              <a:buAutoNum type="arabicPeriod"/>
            </a:pPr>
            <a:r>
              <a:rPr lang="de-DE" altLang="de-DE" dirty="0" smtClean="0"/>
              <a:t>Tragfähiges Konzept?</a:t>
            </a:r>
          </a:p>
        </p:txBody>
      </p:sp>
    </p:spTree>
    <p:extLst>
      <p:ext uri="{BB962C8B-B14F-4D97-AF65-F5344CB8AC3E}">
        <p14:creationId xmlns:p14="http://schemas.microsoft.com/office/powerpoint/2010/main" val="2372244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3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smtClean="0"/>
              <a:t>Doppelbedeutung von </a:t>
            </a:r>
            <a:r>
              <a:rPr lang="de-DE" altLang="de-DE" i="1" dirty="0" err="1" smtClean="0"/>
              <a:t>community</a:t>
            </a:r>
            <a:endParaRPr lang="de-DE" altLang="de-DE" i="1" dirty="0" smtClean="0"/>
          </a:p>
          <a:p>
            <a:r>
              <a:rPr lang="de-DE" altLang="de-DE" dirty="0" smtClean="0"/>
              <a:t>Gemeinde und Gemeinschaft</a:t>
            </a:r>
          </a:p>
          <a:p>
            <a:r>
              <a:rPr lang="de-DE" altLang="de-DE" dirty="0" smtClean="0"/>
              <a:t>Drei Aspekte von Gemeinde</a:t>
            </a:r>
          </a:p>
          <a:p>
            <a:pPr marL="971550" lvl="1" indent="-514350">
              <a:buFont typeface="+mj-lt"/>
              <a:buAutoNum type="alphaLcParenR"/>
            </a:pPr>
            <a:r>
              <a:rPr lang="de-DE" altLang="de-DE" dirty="0" smtClean="0"/>
              <a:t>Sozialräumliche Einheit</a:t>
            </a:r>
          </a:p>
          <a:p>
            <a:pPr marL="971550" lvl="1" indent="-514350">
              <a:buFont typeface="+mj-lt"/>
              <a:buAutoNum type="alphaLcParenR"/>
            </a:pPr>
            <a:r>
              <a:rPr lang="de-DE" altLang="de-DE" dirty="0" smtClean="0"/>
              <a:t>Sozialsystem</a:t>
            </a:r>
          </a:p>
          <a:p>
            <a:pPr marL="971550" lvl="1" indent="-514350">
              <a:buFont typeface="+mj-lt"/>
              <a:buAutoNum type="alphaLcParenR"/>
            </a:pPr>
            <a:r>
              <a:rPr lang="de-DE" altLang="de-DE" dirty="0"/>
              <a:t>Gemeinsame </a:t>
            </a:r>
            <a:r>
              <a:rPr lang="de-DE" altLang="de-DE" dirty="0" smtClean="0"/>
              <a:t>Interessen</a:t>
            </a:r>
          </a:p>
          <a:p>
            <a:r>
              <a:rPr lang="de-DE" altLang="de-DE" dirty="0" smtClean="0"/>
              <a:t>Bewusstsein einer Grenze</a:t>
            </a:r>
            <a:endParaRPr lang="de-DE" altLang="de-DE" dirty="0"/>
          </a:p>
          <a:p>
            <a:r>
              <a:rPr lang="de-DE" altLang="de-DE" dirty="0" smtClean="0"/>
              <a:t>Bedeutungswelten</a:t>
            </a:r>
          </a:p>
          <a:p>
            <a:r>
              <a:rPr lang="de-DE" altLang="de-DE" dirty="0" smtClean="0"/>
              <a:t>Ideal von Gemeinde hinterfragen</a:t>
            </a:r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562594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4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smtClean="0"/>
              <a:t>Ferdinand Tönnies: „Gemeinschaft und Gesellschaft“ (1887)</a:t>
            </a:r>
          </a:p>
          <a:p>
            <a:r>
              <a:rPr lang="de-DE" altLang="de-DE" dirty="0" smtClean="0"/>
              <a:t>Émile Durkheim: Über die Teilung der sozialen Arbeit (1893)</a:t>
            </a:r>
          </a:p>
          <a:p>
            <a:pPr lvl="1"/>
            <a:r>
              <a:rPr lang="de-DE" altLang="de-DE" dirty="0" smtClean="0"/>
              <a:t>Mechanische und organische Solidarität</a:t>
            </a:r>
            <a:endParaRPr lang="de-DE" altLang="de-DE" dirty="0"/>
          </a:p>
          <a:p>
            <a:r>
              <a:rPr lang="de-DE" altLang="de-DE" dirty="0" smtClean="0"/>
              <a:t>Vermischung von empirischer Beschrei-</a:t>
            </a:r>
            <a:r>
              <a:rPr lang="de-DE" altLang="de-DE" dirty="0" err="1" smtClean="0"/>
              <a:t>bung</a:t>
            </a:r>
            <a:r>
              <a:rPr lang="de-DE" altLang="de-DE" dirty="0" smtClean="0"/>
              <a:t> und normativer Festschreibung</a:t>
            </a:r>
          </a:p>
          <a:p>
            <a:r>
              <a:rPr lang="de-DE" altLang="de-DE" dirty="0" smtClean="0"/>
              <a:t>Beispiel: </a:t>
            </a:r>
            <a:r>
              <a:rPr lang="de-DE" altLang="de-DE" dirty="0" err="1" smtClean="0"/>
              <a:t>Tepoztlan</a:t>
            </a:r>
            <a:endParaRPr lang="de-DE" altLang="de-DE" dirty="0" smtClean="0"/>
          </a:p>
          <a:p>
            <a:r>
              <a:rPr lang="de-DE" altLang="de-DE" dirty="0" smtClean="0"/>
              <a:t>Robert Redfield: folk-urban Kontinuum</a:t>
            </a:r>
          </a:p>
          <a:p>
            <a:r>
              <a:rPr lang="de-DE" altLang="de-DE" dirty="0" smtClean="0"/>
              <a:t>Oscar Lewis: Kultur der Armut</a:t>
            </a:r>
          </a:p>
        </p:txBody>
      </p:sp>
    </p:spTree>
    <p:extLst>
      <p:ext uri="{BB962C8B-B14F-4D97-AF65-F5344CB8AC3E}">
        <p14:creationId xmlns:p14="http://schemas.microsoft.com/office/powerpoint/2010/main" val="1871054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5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smtClean="0"/>
              <a:t>Martin </a:t>
            </a:r>
            <a:r>
              <a:rPr lang="de-DE" altLang="de-DE" dirty="0" err="1" smtClean="0"/>
              <a:t>Bulmer</a:t>
            </a:r>
            <a:r>
              <a:rPr lang="de-DE" altLang="de-DE" dirty="0" smtClean="0"/>
              <a:t>: Frage nach Kontrolle</a:t>
            </a:r>
          </a:p>
          <a:p>
            <a:r>
              <a:rPr lang="de-DE" altLang="de-DE" dirty="0" smtClean="0"/>
              <a:t>Laurence Wylie: „Dorf in der Vaucluse. Der Alltag einer franz. Gemeinde“ (1957)</a:t>
            </a:r>
          </a:p>
          <a:p>
            <a:r>
              <a:rPr lang="de-DE" altLang="de-DE" dirty="0" err="1" smtClean="0"/>
              <a:t>Peyrane</a:t>
            </a:r>
            <a:r>
              <a:rPr lang="de-DE" altLang="de-DE" dirty="0" smtClean="0"/>
              <a:t> – </a:t>
            </a:r>
            <a:r>
              <a:rPr lang="de-DE" altLang="de-DE" dirty="0" err="1" smtClean="0"/>
              <a:t>Rousillon</a:t>
            </a:r>
            <a:endParaRPr lang="de-DE" altLang="de-DE" dirty="0" smtClean="0"/>
          </a:p>
          <a:p>
            <a:r>
              <a:rPr lang="de-DE" altLang="de-DE" dirty="0" smtClean="0"/>
              <a:t>William Foote Whyte: Street Corner </a:t>
            </a:r>
            <a:r>
              <a:rPr lang="de-DE" altLang="de-DE" dirty="0" err="1" smtClean="0"/>
              <a:t>Socie-ty</a:t>
            </a:r>
            <a:r>
              <a:rPr lang="de-DE" altLang="de-DE" dirty="0" smtClean="0"/>
              <a:t>. Die Sozialstruktur eines </a:t>
            </a:r>
            <a:r>
              <a:rPr lang="de-DE" altLang="de-DE" dirty="0" err="1" smtClean="0"/>
              <a:t>Italienerviertels</a:t>
            </a:r>
            <a:r>
              <a:rPr lang="de-DE" altLang="de-DE" dirty="0" smtClean="0"/>
              <a:t> (1943)</a:t>
            </a:r>
          </a:p>
          <a:p>
            <a:r>
              <a:rPr lang="de-DE" altLang="de-DE" i="1" dirty="0" err="1"/>
              <a:t>c</a:t>
            </a:r>
            <a:r>
              <a:rPr lang="de-DE" altLang="de-DE" i="1" dirty="0" err="1" smtClean="0"/>
              <a:t>orner</a:t>
            </a:r>
            <a:r>
              <a:rPr lang="de-DE" altLang="de-DE" i="1" dirty="0" smtClean="0"/>
              <a:t> </a:t>
            </a:r>
            <a:r>
              <a:rPr lang="de-DE" altLang="de-DE" i="1" dirty="0" err="1" smtClean="0"/>
              <a:t>boys</a:t>
            </a:r>
            <a:r>
              <a:rPr lang="de-DE" altLang="de-DE" i="1" dirty="0" smtClean="0"/>
              <a:t> – </a:t>
            </a:r>
            <a:r>
              <a:rPr lang="de-DE" altLang="de-DE" i="1" dirty="0" err="1" smtClean="0"/>
              <a:t>college</a:t>
            </a:r>
            <a:r>
              <a:rPr lang="de-DE" altLang="de-DE" i="1" dirty="0" smtClean="0"/>
              <a:t> </a:t>
            </a:r>
            <a:r>
              <a:rPr lang="de-DE" altLang="de-DE" i="1" dirty="0" err="1" smtClean="0"/>
              <a:t>boys</a:t>
            </a:r>
            <a:endParaRPr lang="de-DE" altLang="de-DE" i="1" dirty="0" smtClean="0"/>
          </a:p>
          <a:p>
            <a:r>
              <a:rPr lang="de-DE" altLang="de-DE" dirty="0" smtClean="0"/>
              <a:t>Doc und Chic </a:t>
            </a:r>
            <a:r>
              <a:rPr lang="de-DE" altLang="de-DE" dirty="0" err="1" smtClean="0"/>
              <a:t>Morelli</a:t>
            </a:r>
            <a:endParaRPr lang="de-DE" altLang="de-DE" dirty="0" smtClean="0"/>
          </a:p>
          <a:p>
            <a:r>
              <a:rPr lang="de-DE" altLang="de-DE" dirty="0" smtClean="0"/>
              <a:t>Gutes Beispiel qualitativer Forschung</a:t>
            </a:r>
          </a:p>
        </p:txBody>
      </p:sp>
    </p:spTree>
    <p:extLst>
      <p:ext uri="{BB962C8B-B14F-4D97-AF65-F5344CB8AC3E}">
        <p14:creationId xmlns:p14="http://schemas.microsoft.com/office/powerpoint/2010/main" val="3322953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6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smtClean="0"/>
              <a:t>Conrad </a:t>
            </a:r>
            <a:r>
              <a:rPr lang="de-DE" altLang="de-DE" dirty="0" err="1" smtClean="0"/>
              <a:t>Arensberg</a:t>
            </a:r>
            <a:endParaRPr lang="de-DE" altLang="de-DE" dirty="0" smtClean="0"/>
          </a:p>
          <a:p>
            <a:pPr lvl="1"/>
            <a:r>
              <a:rPr lang="de-DE" altLang="de-DE" dirty="0" smtClean="0"/>
              <a:t>Gemeinde als Objekt</a:t>
            </a:r>
          </a:p>
          <a:p>
            <a:pPr lvl="1"/>
            <a:r>
              <a:rPr lang="de-DE" altLang="de-DE" dirty="0" smtClean="0"/>
              <a:t>Gemeinde als Paradigma</a:t>
            </a:r>
          </a:p>
          <a:p>
            <a:r>
              <a:rPr lang="de-DE" altLang="de-DE" dirty="0" smtClean="0"/>
              <a:t>Robert &amp; Helen Lynd: </a:t>
            </a:r>
            <a:r>
              <a:rPr lang="de-DE" altLang="de-DE" dirty="0" err="1" smtClean="0"/>
              <a:t>Middletown</a:t>
            </a:r>
            <a:r>
              <a:rPr lang="de-DE" altLang="de-DE" dirty="0" smtClean="0"/>
              <a:t> (1929)</a:t>
            </a:r>
          </a:p>
          <a:p>
            <a:r>
              <a:rPr lang="de-DE" altLang="de-DE" dirty="0" smtClean="0"/>
              <a:t>Lloyd Warner: Yankee City</a:t>
            </a:r>
          </a:p>
          <a:p>
            <a:r>
              <a:rPr lang="de-DE" altLang="de-DE" dirty="0" smtClean="0"/>
              <a:t>Studien </a:t>
            </a:r>
            <a:r>
              <a:rPr lang="de-DE" altLang="de-DE" i="1" dirty="0" smtClean="0"/>
              <a:t>von</a:t>
            </a:r>
            <a:r>
              <a:rPr lang="de-DE" altLang="de-DE" dirty="0" smtClean="0"/>
              <a:t> versus Studien </a:t>
            </a:r>
            <a:r>
              <a:rPr lang="de-DE" altLang="de-DE" i="1" dirty="0" smtClean="0"/>
              <a:t>in</a:t>
            </a:r>
            <a:r>
              <a:rPr lang="de-DE" altLang="de-DE" dirty="0" smtClean="0"/>
              <a:t> kleinen Gemeinden (Bjarne </a:t>
            </a:r>
            <a:r>
              <a:rPr lang="de-DE" altLang="de-DE" dirty="0" err="1" smtClean="0"/>
              <a:t>Stoklund</a:t>
            </a:r>
            <a:r>
              <a:rPr lang="de-DE" altLang="de-DE" dirty="0" smtClean="0"/>
              <a:t>)</a:t>
            </a:r>
          </a:p>
          <a:p>
            <a:r>
              <a:rPr lang="de-DE" altLang="de-DE" dirty="0" smtClean="0"/>
              <a:t>Gemeindeforschung als Methode</a:t>
            </a:r>
          </a:p>
          <a:p>
            <a:r>
              <a:rPr lang="de-DE" altLang="de-DE" dirty="0" smtClean="0"/>
              <a:t>Verhältnis innen – außen</a:t>
            </a:r>
          </a:p>
          <a:p>
            <a:endParaRPr lang="de-DE" altLang="de-DE" dirty="0" smtClean="0"/>
          </a:p>
        </p:txBody>
      </p:sp>
    </p:spTree>
    <p:extLst>
      <p:ext uri="{BB962C8B-B14F-4D97-AF65-F5344CB8AC3E}">
        <p14:creationId xmlns:p14="http://schemas.microsoft.com/office/powerpoint/2010/main" val="1258861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7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err="1" smtClean="0"/>
              <a:t>Orvar</a:t>
            </a:r>
            <a:r>
              <a:rPr lang="de-DE" altLang="de-DE" dirty="0" smtClean="0"/>
              <a:t> </a:t>
            </a:r>
            <a:r>
              <a:rPr lang="de-DE" altLang="de-DE" dirty="0" err="1" smtClean="0"/>
              <a:t>Löfgren</a:t>
            </a:r>
            <a:r>
              <a:rPr lang="de-DE" altLang="de-DE" dirty="0" smtClean="0"/>
              <a:t>: Auflösung der Gemeinde-grenzen</a:t>
            </a:r>
          </a:p>
          <a:p>
            <a:r>
              <a:rPr lang="de-DE" altLang="de-DE" dirty="0" smtClean="0"/>
              <a:t>Historische Dimension</a:t>
            </a:r>
          </a:p>
          <a:p>
            <a:r>
              <a:rPr lang="de-DE" altLang="de-DE" dirty="0" smtClean="0"/>
              <a:t>Verbindung von synchroner </a:t>
            </a:r>
            <a:r>
              <a:rPr lang="de-DE" altLang="de-DE" dirty="0" err="1" smtClean="0"/>
              <a:t>Strukturanaly</a:t>
            </a:r>
            <a:r>
              <a:rPr lang="de-DE" altLang="de-DE" dirty="0" smtClean="0"/>
              <a:t>-se und diachroner Prozessanalyse nötig</a:t>
            </a:r>
          </a:p>
          <a:p>
            <a:r>
              <a:rPr lang="de-DE" altLang="de-DE" dirty="0" smtClean="0"/>
              <a:t>Wie soll Wandel beobachtet werden?</a:t>
            </a:r>
          </a:p>
          <a:p>
            <a:r>
              <a:rPr lang="de-DE" altLang="de-DE" dirty="0" smtClean="0"/>
              <a:t>Auswirkungen der Globalisierung</a:t>
            </a:r>
          </a:p>
          <a:p>
            <a:pPr marL="0" indent="0">
              <a:buNone/>
            </a:pPr>
            <a:r>
              <a:rPr lang="de-DE" altLang="de-DE" dirty="0" smtClean="0"/>
              <a:t>Möglichkeiten einer gegenwärtigen Gemein-</a:t>
            </a:r>
            <a:r>
              <a:rPr lang="de-DE" altLang="de-DE" dirty="0" err="1" smtClean="0"/>
              <a:t>deforschung</a:t>
            </a:r>
            <a:r>
              <a:rPr lang="de-DE" altLang="de-DE" dirty="0" smtClean="0"/>
              <a:t>:</a:t>
            </a:r>
          </a:p>
          <a:p>
            <a:pPr marL="0" indent="0">
              <a:buNone/>
            </a:pPr>
            <a:endParaRPr lang="de-DE" altLang="de-DE" dirty="0" smtClean="0"/>
          </a:p>
        </p:txBody>
      </p:sp>
    </p:spTree>
    <p:extLst>
      <p:ext uri="{BB962C8B-B14F-4D97-AF65-F5344CB8AC3E}">
        <p14:creationId xmlns:p14="http://schemas.microsoft.com/office/powerpoint/2010/main" val="871598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8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de-DE" altLang="de-DE" dirty="0" smtClean="0"/>
              <a:t>Gemeinde ist kein Mikrokosmos, der für sich selbst funktioniert</a:t>
            </a:r>
          </a:p>
          <a:p>
            <a:pPr marL="514350" indent="-514350">
              <a:buFont typeface="+mj-lt"/>
              <a:buAutoNum type="arabicPeriod"/>
            </a:pPr>
            <a:r>
              <a:rPr lang="de-DE" altLang="de-DE" dirty="0" smtClean="0"/>
              <a:t>Ethos der Gemeinde</a:t>
            </a:r>
          </a:p>
          <a:p>
            <a:pPr marL="514350" indent="-514350">
              <a:buFont typeface="+mj-lt"/>
              <a:buAutoNum type="arabicPeriod"/>
            </a:pPr>
            <a:r>
              <a:rPr lang="de-DE" altLang="de-DE" dirty="0" smtClean="0"/>
              <a:t>Kein holistisches und zeitloses Bild einer ganzen Gemeinde darf entworfen werden</a:t>
            </a:r>
          </a:p>
          <a:p>
            <a:pPr marL="514350" indent="-514350">
              <a:buFont typeface="+mj-lt"/>
              <a:buAutoNum type="arabicPeriod"/>
            </a:pPr>
            <a:r>
              <a:rPr lang="de-DE" altLang="de-DE" dirty="0" smtClean="0"/>
              <a:t>Symbolischen und realen Grenzen von Gemeinden muss besondere Aufmerk-</a:t>
            </a:r>
            <a:r>
              <a:rPr lang="de-DE" altLang="de-DE" dirty="0" err="1" smtClean="0"/>
              <a:t>samkeit</a:t>
            </a:r>
            <a:r>
              <a:rPr lang="de-DE" altLang="de-DE" dirty="0" smtClean="0"/>
              <a:t> gelten</a:t>
            </a:r>
          </a:p>
        </p:txBody>
      </p:sp>
    </p:spTree>
    <p:extLst>
      <p:ext uri="{BB962C8B-B14F-4D97-AF65-F5344CB8AC3E}">
        <p14:creationId xmlns:p14="http://schemas.microsoft.com/office/powerpoint/2010/main" val="409439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theme/theme1.xml><?xml version="1.0" encoding="utf-8"?>
<a:theme xmlns:a="http://schemas.openxmlformats.org/drawingml/2006/main" name="Stadtanthropologische Perspektiven gelayoutet">
  <a:themeElements>
    <a:clrScheme name="Stadtanthropologische Perspektiven gelayoute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dtanthropologische Perspektiven gelayoute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dtanthropologische Perspektiven gelayoute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Stadtanthropologische Perspektiven gelayoutet</Template>
  <TotalTime>0</TotalTime>
  <Words>318</Words>
  <Application>Microsoft Office PowerPoint</Application>
  <PresentationFormat>Bildschirmpräsentation (4:3)</PresentationFormat>
  <Paragraphs>60</Paragraphs>
  <Slides>8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9" baseType="lpstr">
      <vt:lpstr>Stadtanthropologische Perspektiven gelayoutet</vt:lpstr>
      <vt:lpstr>Einführung in die Europäische Ethnologie</vt:lpstr>
      <vt:lpstr>Einführung in die Europäische Ethnologie    2 </vt:lpstr>
      <vt:lpstr>Einführung in die Europäische Ethnologie    3 </vt:lpstr>
      <vt:lpstr>Einführung in die Europäische Ethnologie    4 </vt:lpstr>
      <vt:lpstr>Einführung in die Europäische Ethnologie    5 </vt:lpstr>
      <vt:lpstr>Einführung in die Europäische Ethnologie    6 </vt:lpstr>
      <vt:lpstr>Einführung in die Europäische Ethnologie    7 </vt:lpstr>
      <vt:lpstr>Einführung in die Europäische Ethnologie    8 </vt:lpstr>
    </vt:vector>
  </TitlesOfParts>
  <Company>LMU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Stadtanthropologische Perspektiven</dc:title>
  <dc:creator>ITG</dc:creator>
  <cp:lastModifiedBy>itg</cp:lastModifiedBy>
  <cp:revision>220</cp:revision>
  <dcterms:created xsi:type="dcterms:W3CDTF">2010-04-27T10:38:34Z</dcterms:created>
  <dcterms:modified xsi:type="dcterms:W3CDTF">2014-01-29T11:00:59Z</dcterms:modified>
</cp:coreProperties>
</file>