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9" r:id="rId2"/>
    <p:sldId id="401" r:id="rId3"/>
    <p:sldId id="40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30" r:id="rId12"/>
    <p:sldId id="431" r:id="rId13"/>
    <p:sldId id="415" r:id="rId14"/>
    <p:sldId id="416" r:id="rId15"/>
    <p:sldId id="417" r:id="rId1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13" autoAdjust="0"/>
    <p:restoredTop sz="86364" autoAdjust="0"/>
  </p:normalViewPr>
  <p:slideViewPr>
    <p:cSldViewPr>
      <p:cViewPr varScale="1">
        <p:scale>
          <a:sx n="75" d="100"/>
          <a:sy n="75" d="100"/>
        </p:scale>
        <p:origin x="-11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2580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429F254-D813-4508-8B41-78AF4B4E898F}" type="slidenum">
              <a:rPr lang="de-DE" altLang="de-DE" smtClean="0"/>
              <a:pPr eaLnBrk="1" hangingPunct="1"/>
              <a:t>11</a:t>
            </a:fld>
            <a:endParaRPr lang="de-DE" altLang="de-DE" smtClean="0"/>
          </a:p>
        </p:txBody>
      </p:sp>
      <p:sp>
        <p:nvSpPr>
          <p:cNvPr id="2580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2600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035D8D9-51E7-45D1-9C3C-6BFF45945318}" type="slidenum">
              <a:rPr lang="de-DE" altLang="de-DE" smtClean="0"/>
              <a:pPr eaLnBrk="1" hangingPunct="1"/>
              <a:t>12</a:t>
            </a:fld>
            <a:endParaRPr lang="de-DE" altLang="de-DE" smtClean="0"/>
          </a:p>
        </p:txBody>
      </p:sp>
      <p:sp>
        <p:nvSpPr>
          <p:cNvPr id="2601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95288" y="765175"/>
            <a:ext cx="8220075" cy="5360988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13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egtcVnDSRF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8BTOMMY2x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2013/14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Alltag</a:t>
            </a:r>
          </a:p>
          <a:p>
            <a:r>
              <a:rPr lang="de-DE" altLang="de-DE" dirty="0" smtClean="0"/>
              <a:t>Kultur – Alltag</a:t>
            </a:r>
          </a:p>
          <a:p>
            <a:r>
              <a:rPr lang="de-DE" altLang="de-DE" dirty="0"/>
              <a:t>Riehl: „alltägliches </a:t>
            </a:r>
            <a:r>
              <a:rPr lang="de-DE" altLang="de-DE" dirty="0" err="1"/>
              <a:t>Daseyn</a:t>
            </a:r>
            <a:r>
              <a:rPr lang="de-DE" altLang="de-DE" dirty="0"/>
              <a:t>“ </a:t>
            </a:r>
            <a:endParaRPr lang="de-DE" altLang="de-DE" dirty="0" smtClean="0"/>
          </a:p>
          <a:p>
            <a:r>
              <a:rPr lang="de-DE" altLang="de-DE" dirty="0" smtClean="0"/>
              <a:t>Alltag – Festtag</a:t>
            </a:r>
          </a:p>
          <a:p>
            <a:r>
              <a:rPr lang="de-DE" altLang="de-DE" dirty="0" smtClean="0">
                <a:hlinkClick r:id="rId2"/>
              </a:rPr>
              <a:t>Wiederholte, </a:t>
            </a:r>
            <a:r>
              <a:rPr lang="de-DE" altLang="de-DE" dirty="0" err="1" smtClean="0">
                <a:hlinkClick r:id="rId2"/>
              </a:rPr>
              <a:t>routinisierte</a:t>
            </a:r>
            <a:r>
              <a:rPr lang="de-DE" altLang="de-DE" dirty="0" smtClean="0">
                <a:hlinkClick r:id="rId2"/>
              </a:rPr>
              <a:t> Handlungen</a:t>
            </a:r>
            <a:endParaRPr lang="de-DE" altLang="de-DE" dirty="0" smtClean="0"/>
          </a:p>
          <a:p>
            <a:r>
              <a:rPr lang="de-DE" altLang="de-DE" dirty="0" smtClean="0"/>
              <a:t>Perspektive auf Alltag</a:t>
            </a:r>
          </a:p>
          <a:p>
            <a:r>
              <a:rPr lang="de-DE" altLang="de-DE" dirty="0" smtClean="0"/>
              <a:t>Wahrnehmungsform des Alltags</a:t>
            </a:r>
          </a:p>
          <a:p>
            <a:r>
              <a:rPr lang="de-DE" altLang="de-DE" dirty="0" smtClean="0"/>
              <a:t>Edmund Husserl: Theorie der Lebenswelt</a:t>
            </a:r>
          </a:p>
          <a:p>
            <a:r>
              <a:rPr lang="de-DE" altLang="de-DE" dirty="0" err="1" smtClean="0"/>
              <a:t>Unhinterfragbare</a:t>
            </a:r>
            <a:r>
              <a:rPr lang="de-DE" altLang="de-DE" dirty="0" smtClean="0"/>
              <a:t> Wirklichkeit</a:t>
            </a:r>
          </a:p>
        </p:txBody>
      </p:sp>
    </p:spTree>
    <p:extLst>
      <p:ext uri="{BB962C8B-B14F-4D97-AF65-F5344CB8AC3E}">
        <p14:creationId xmlns:p14="http://schemas.microsoft.com/office/powerpoint/2010/main" val="237224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Intersubjektive Geltungswirklichkeit</a:t>
            </a:r>
          </a:p>
          <a:p>
            <a:r>
              <a:rPr lang="de-DE" altLang="de-DE" dirty="0" smtClean="0"/>
              <a:t>Alfred Schütz</a:t>
            </a:r>
          </a:p>
          <a:p>
            <a:r>
              <a:rPr lang="de-DE" altLang="de-DE" dirty="0" smtClean="0"/>
              <a:t>„Strukturen der Lebenswelt“ (Schütz und Thomas </a:t>
            </a:r>
            <a:r>
              <a:rPr lang="de-DE" altLang="de-DE" dirty="0" err="1" smtClean="0"/>
              <a:t>Luckmann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Schütz meinte, die alltägliche Lebenswelt sei </a:t>
            </a:r>
            <a:r>
              <a:rPr lang="de-DE" altLang="de-DE" dirty="0" smtClean="0"/>
              <a:t>jener </a:t>
            </a:r>
            <a:r>
              <a:rPr lang="de-DE" altLang="de-DE" dirty="0"/>
              <a:t>Wirklichkeitsbereich, an dem der Mensch </a:t>
            </a:r>
            <a:r>
              <a:rPr lang="de-DE" altLang="de-DE" dirty="0" smtClean="0"/>
              <a:t>unausweichlich in regelmäßiger Wiederkehr teilnimmt</a:t>
            </a:r>
            <a:r>
              <a:rPr lang="de-DE" altLang="de-DE" dirty="0"/>
              <a:t>. In </a:t>
            </a:r>
            <a:r>
              <a:rPr lang="de-DE" altLang="de-DE" dirty="0" smtClean="0"/>
              <a:t>die alltägliche Le-</a:t>
            </a:r>
            <a:r>
              <a:rPr lang="de-DE" altLang="de-DE" dirty="0" err="1" smtClean="0"/>
              <a:t>benswelt</a:t>
            </a:r>
            <a:r>
              <a:rPr lang="de-DE" altLang="de-DE" dirty="0" smtClean="0"/>
              <a:t> </a:t>
            </a:r>
            <a:r>
              <a:rPr lang="de-DE" altLang="de-DE" dirty="0"/>
              <a:t>kann </a:t>
            </a:r>
            <a:r>
              <a:rPr lang="de-DE" altLang="de-DE" dirty="0" smtClean="0"/>
              <a:t>er eingreifen </a:t>
            </a:r>
            <a:r>
              <a:rPr lang="de-DE" altLang="de-DE" dirty="0"/>
              <a:t>und er kann sie verändern, </a:t>
            </a:r>
            <a:r>
              <a:rPr lang="de-DE" altLang="de-DE" dirty="0" smtClean="0"/>
              <a:t>indem </a:t>
            </a:r>
            <a:r>
              <a:rPr lang="de-DE" altLang="de-DE" dirty="0"/>
              <a:t>er in ihr wirkt. 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56259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Kommunikative Umwelt</a:t>
            </a:r>
          </a:p>
          <a:p>
            <a:r>
              <a:rPr lang="de-DE" altLang="de-DE" dirty="0" smtClean="0"/>
              <a:t>„Fraglose“ Gegebenheiten der alltäglichen Lebenswelt:</a:t>
            </a:r>
            <a:endParaRPr lang="de-DE" altLang="de-DE" dirty="0"/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/>
              <a:t>körperliche Existenz von anderen </a:t>
            </a:r>
            <a:r>
              <a:rPr lang="de-DE" altLang="de-DE" dirty="0" smtClean="0"/>
              <a:t>Menschen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Bewusstsein, das dem meinen ähnlich ist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gleiche Bedeutung der Umwelt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/>
              <a:t>Wechselbeziehung mit </a:t>
            </a:r>
            <a:r>
              <a:rPr lang="de-DE" altLang="de-DE" dirty="0" smtClean="0"/>
              <a:t>Mitmenschen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Verständigungsmöglichkeit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Historische Dimension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Rahmenbedingungen wenig beeinflussbar</a:t>
            </a:r>
          </a:p>
        </p:txBody>
      </p:sp>
    </p:spTree>
    <p:extLst>
      <p:ext uri="{BB962C8B-B14F-4D97-AF65-F5344CB8AC3E}">
        <p14:creationId xmlns:p14="http://schemas.microsoft.com/office/powerpoint/2010/main" val="185080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Intersubjektive Welt vertrauter Wirklichkeit</a:t>
            </a:r>
          </a:p>
          <a:p>
            <a:r>
              <a:rPr lang="de-DE" altLang="de-DE" dirty="0" smtClean="0"/>
              <a:t>Ererbter und </a:t>
            </a:r>
            <a:r>
              <a:rPr lang="de-DE" altLang="de-DE" dirty="0" err="1" smtClean="0"/>
              <a:t>enkulturierter</a:t>
            </a:r>
            <a:r>
              <a:rPr lang="de-DE" altLang="de-DE" dirty="0" smtClean="0"/>
              <a:t> Wissensvorrat</a:t>
            </a:r>
          </a:p>
          <a:p>
            <a:r>
              <a:rPr lang="de-DE" altLang="de-DE" dirty="0" smtClean="0"/>
              <a:t>Komplexität des Alltags erfordert Routinen:</a:t>
            </a:r>
          </a:p>
          <a:p>
            <a:pPr lvl="1"/>
            <a:r>
              <a:rPr lang="de-DE" altLang="de-DE" dirty="0" smtClean="0"/>
              <a:t>Z.B. Normalitätsvorstellungen</a:t>
            </a:r>
          </a:p>
          <a:p>
            <a:pPr lvl="1"/>
            <a:r>
              <a:rPr lang="de-DE" altLang="de-DE" dirty="0" smtClean="0"/>
              <a:t>Typisierungen</a:t>
            </a:r>
          </a:p>
          <a:p>
            <a:r>
              <a:rPr lang="de-DE" altLang="de-DE" dirty="0"/>
              <a:t>Alltag </a:t>
            </a:r>
            <a:r>
              <a:rPr lang="de-DE" altLang="de-DE" dirty="0" smtClean="0"/>
              <a:t>ist also ein besonderer </a:t>
            </a:r>
            <a:r>
              <a:rPr lang="de-DE" altLang="de-DE" dirty="0"/>
              <a:t>Typus der Erfahrung, des Handelns und des </a:t>
            </a:r>
            <a:r>
              <a:rPr lang="de-DE" altLang="de-DE" dirty="0" smtClean="0"/>
              <a:t>Wissens</a:t>
            </a:r>
          </a:p>
          <a:p>
            <a:r>
              <a:rPr lang="de-DE" altLang="de-DE" dirty="0"/>
              <a:t>Die gesellschaftliche Konstruktion der Wirklichkeit“ (Peter Berger /</a:t>
            </a:r>
            <a:r>
              <a:rPr lang="de-DE" altLang="de-DE" dirty="0" err="1" smtClean="0"/>
              <a:t>Th</a:t>
            </a:r>
            <a:r>
              <a:rPr lang="de-DE" altLang="de-DE" dirty="0" smtClean="0"/>
              <a:t>. </a:t>
            </a:r>
            <a:r>
              <a:rPr lang="de-DE" altLang="de-DE" dirty="0" err="1" smtClean="0"/>
              <a:t>Luckmann</a:t>
            </a:r>
            <a:r>
              <a:rPr lang="de-DE" altLang="de-DE" dirty="0"/>
              <a:t>)</a:t>
            </a:r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07064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Symbolischer Interaktionismus</a:t>
            </a:r>
          </a:p>
          <a:p>
            <a:r>
              <a:rPr lang="de-DE" altLang="de-DE" dirty="0"/>
              <a:t>George Herbert </a:t>
            </a:r>
            <a:r>
              <a:rPr lang="de-DE" altLang="de-DE" dirty="0" smtClean="0"/>
              <a:t>Mead, </a:t>
            </a:r>
            <a:r>
              <a:rPr lang="de-DE" altLang="de-DE" dirty="0"/>
              <a:t>Herbert </a:t>
            </a:r>
            <a:r>
              <a:rPr lang="de-DE" altLang="de-DE" dirty="0" err="1"/>
              <a:t>Bulmer</a:t>
            </a:r>
            <a:r>
              <a:rPr lang="de-DE" altLang="de-DE" dirty="0"/>
              <a:t>, </a:t>
            </a:r>
            <a:r>
              <a:rPr lang="de-DE" altLang="de-DE" dirty="0" smtClean="0"/>
              <a:t>auch Erving </a:t>
            </a:r>
            <a:r>
              <a:rPr lang="de-DE" altLang="de-DE" dirty="0" err="1" smtClean="0"/>
              <a:t>Goffman</a:t>
            </a:r>
            <a:endParaRPr lang="de-DE" altLang="de-DE" dirty="0" smtClean="0"/>
          </a:p>
          <a:p>
            <a:r>
              <a:rPr lang="de-DE" altLang="de-DE" dirty="0" smtClean="0"/>
              <a:t>Interaktion = Austausch von Symbolen</a:t>
            </a:r>
          </a:p>
          <a:p>
            <a:r>
              <a:rPr lang="de-DE" altLang="de-DE" dirty="0" smtClean="0"/>
              <a:t>Aufmerksamkeit für </a:t>
            </a:r>
            <a:r>
              <a:rPr lang="de-DE" altLang="de-DE" dirty="0"/>
              <a:t>D</a:t>
            </a:r>
            <a:r>
              <a:rPr lang="de-DE" altLang="de-DE" dirty="0" smtClean="0"/>
              <a:t>etails der </a:t>
            </a:r>
            <a:r>
              <a:rPr lang="de-DE" altLang="de-DE" dirty="0" err="1" smtClean="0"/>
              <a:t>interperso-nellen</a:t>
            </a:r>
            <a:r>
              <a:rPr lang="de-DE" altLang="de-DE" dirty="0" smtClean="0"/>
              <a:t> Interaktion (</a:t>
            </a:r>
            <a:r>
              <a:rPr lang="de-DE" altLang="de-DE" dirty="0" err="1" smtClean="0"/>
              <a:t>inbes</a:t>
            </a:r>
            <a:r>
              <a:rPr lang="de-DE" altLang="de-DE" dirty="0" smtClean="0"/>
              <a:t>. face-</a:t>
            </a:r>
            <a:r>
              <a:rPr lang="de-DE" altLang="de-DE" dirty="0" err="1" smtClean="0"/>
              <a:t>to</a:t>
            </a:r>
            <a:r>
              <a:rPr lang="de-DE" altLang="de-DE" dirty="0" smtClean="0"/>
              <a:t>-face)</a:t>
            </a:r>
          </a:p>
          <a:p>
            <a:r>
              <a:rPr lang="de-DE" altLang="de-DE" dirty="0" smtClean="0"/>
              <a:t>Erving </a:t>
            </a:r>
            <a:r>
              <a:rPr lang="de-DE" altLang="de-DE" dirty="0" err="1" smtClean="0"/>
              <a:t>Goffman</a:t>
            </a:r>
            <a:r>
              <a:rPr lang="de-DE" altLang="de-DE" dirty="0"/>
              <a:t>: </a:t>
            </a:r>
            <a:r>
              <a:rPr lang="de-DE" altLang="de-DE" dirty="0" smtClean="0"/>
              <a:t>„Wir </a:t>
            </a:r>
            <a:r>
              <a:rPr lang="de-DE" altLang="de-DE" dirty="0"/>
              <a:t>alle spielen Theater. Die Selbstdarstellung im </a:t>
            </a:r>
            <a:r>
              <a:rPr lang="de-DE" altLang="de-DE" dirty="0" smtClean="0"/>
              <a:t>Alltag“ </a:t>
            </a:r>
          </a:p>
          <a:p>
            <a:r>
              <a:rPr lang="de-DE" altLang="de-DE" dirty="0" smtClean="0"/>
              <a:t>Rollen als sozial definierte Erwartungen</a:t>
            </a:r>
          </a:p>
        </p:txBody>
      </p:sp>
    </p:spTree>
    <p:extLst>
      <p:ext uri="{BB962C8B-B14F-4D97-AF65-F5344CB8AC3E}">
        <p14:creationId xmlns:p14="http://schemas.microsoft.com/office/powerpoint/2010/main" val="217216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Goffmans</a:t>
            </a:r>
            <a:r>
              <a:rPr lang="de-DE" altLang="de-DE" dirty="0" smtClean="0"/>
              <a:t> Bühnenmodell</a:t>
            </a:r>
          </a:p>
          <a:p>
            <a:r>
              <a:rPr lang="de-DE" altLang="de-DE" dirty="0" smtClean="0"/>
              <a:t>Impression Management</a:t>
            </a:r>
          </a:p>
          <a:p>
            <a:r>
              <a:rPr lang="de-DE" altLang="de-DE" dirty="0" smtClean="0"/>
              <a:t>Vorderbühne/Hinterbühne</a:t>
            </a:r>
          </a:p>
          <a:p>
            <a:r>
              <a:rPr lang="de-DE" altLang="de-DE" dirty="0" smtClean="0"/>
              <a:t>E. </a:t>
            </a:r>
            <a:r>
              <a:rPr lang="de-DE" altLang="de-DE" dirty="0" err="1" smtClean="0"/>
              <a:t>Goffman</a:t>
            </a:r>
            <a:r>
              <a:rPr lang="de-DE" altLang="de-DE" dirty="0" smtClean="0"/>
              <a:t>: „Stigma. </a:t>
            </a:r>
            <a:r>
              <a:rPr lang="de-DE" altLang="de-DE" dirty="0"/>
              <a:t>Über Techniken der </a:t>
            </a:r>
            <a:r>
              <a:rPr lang="de-DE" altLang="de-DE" dirty="0" smtClean="0"/>
              <a:t>Bewältigung </a:t>
            </a:r>
            <a:r>
              <a:rPr lang="de-DE" altLang="de-DE" dirty="0"/>
              <a:t>beschädigter Identität</a:t>
            </a:r>
            <a:r>
              <a:rPr lang="de-DE" altLang="de-DE" dirty="0" smtClean="0"/>
              <a:t>“</a:t>
            </a:r>
          </a:p>
          <a:p>
            <a:r>
              <a:rPr lang="de-DE" altLang="de-DE" dirty="0" smtClean="0"/>
              <a:t>Stigma-“Korrektur“</a:t>
            </a:r>
          </a:p>
          <a:p>
            <a:pPr marL="0" indent="0">
              <a:buNone/>
            </a:pPr>
            <a:r>
              <a:rPr lang="de-DE" altLang="de-DE" dirty="0" smtClean="0"/>
              <a:t>Ethnomethodologie</a:t>
            </a:r>
          </a:p>
          <a:p>
            <a:r>
              <a:rPr lang="de-DE" altLang="de-DE" dirty="0" smtClean="0"/>
              <a:t>Untersuchung der von Laien benutzten Methoden</a:t>
            </a:r>
          </a:p>
        </p:txBody>
      </p:sp>
    </p:spTree>
    <p:extLst>
      <p:ext uri="{BB962C8B-B14F-4D97-AF65-F5344CB8AC3E}">
        <p14:creationId xmlns:p14="http://schemas.microsoft.com/office/powerpoint/2010/main" val="402372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Sinnentschlüsselung</a:t>
            </a:r>
          </a:p>
          <a:p>
            <a:r>
              <a:rPr lang="de-DE" altLang="de-DE" dirty="0" smtClean="0"/>
              <a:t>Sozialer Kontext entscheidend</a:t>
            </a:r>
          </a:p>
          <a:p>
            <a:r>
              <a:rPr lang="de-DE" altLang="de-DE" dirty="0" smtClean="0"/>
              <a:t>Interesse für Hintergrunderwartungen</a:t>
            </a:r>
          </a:p>
          <a:p>
            <a:r>
              <a:rPr lang="de-DE" altLang="de-DE" dirty="0" smtClean="0"/>
              <a:t>Krisenexperimente</a:t>
            </a:r>
          </a:p>
          <a:p>
            <a:r>
              <a:rPr lang="de-DE" altLang="de-DE" dirty="0" smtClean="0"/>
              <a:t>Unausgesprochene „kulturelle“ Annahmen</a:t>
            </a:r>
          </a:p>
          <a:p>
            <a:r>
              <a:rPr lang="de-DE" altLang="de-DE" dirty="0" smtClean="0"/>
              <a:t>Konventionen als fundamental für das soziale Leben</a:t>
            </a:r>
          </a:p>
        </p:txBody>
      </p:sp>
    </p:spTree>
    <p:extLst>
      <p:ext uri="{BB962C8B-B14F-4D97-AF65-F5344CB8AC3E}">
        <p14:creationId xmlns:p14="http://schemas.microsoft.com/office/powerpoint/2010/main" val="378019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Alltagstheorie als Gesellschaftsanalyse</a:t>
            </a:r>
          </a:p>
          <a:p>
            <a:r>
              <a:rPr lang="de-DE" altLang="de-DE" dirty="0" smtClean="0"/>
              <a:t>Henri </a:t>
            </a:r>
            <a:r>
              <a:rPr lang="de-DE" altLang="de-DE" dirty="0" err="1" smtClean="0"/>
              <a:t>Lefèbvre</a:t>
            </a:r>
            <a:r>
              <a:rPr lang="de-DE" altLang="de-DE" dirty="0" smtClean="0"/>
              <a:t>: „Kritik des Alltagslebens“</a:t>
            </a:r>
          </a:p>
          <a:p>
            <a:r>
              <a:rPr lang="de-DE" altLang="de-DE" dirty="0" smtClean="0"/>
              <a:t>Utz </a:t>
            </a:r>
            <a:r>
              <a:rPr lang="de-DE" altLang="de-DE" dirty="0" err="1" smtClean="0"/>
              <a:t>Jeggle</a:t>
            </a:r>
            <a:r>
              <a:rPr lang="de-DE" altLang="de-DE" dirty="0" smtClean="0"/>
              <a:t>: Alltag  wird Thema, als er in die Krise gekommen ist</a:t>
            </a:r>
          </a:p>
          <a:p>
            <a:r>
              <a:rPr lang="de-DE" altLang="de-DE" dirty="0" smtClean="0"/>
              <a:t>Kritik an kapitalistischen </a:t>
            </a:r>
            <a:r>
              <a:rPr lang="de-DE" altLang="de-DE" dirty="0" err="1" smtClean="0"/>
              <a:t>Produktionsver-hältnissen</a:t>
            </a:r>
            <a:endParaRPr lang="de-DE" altLang="de-DE" dirty="0" smtClean="0"/>
          </a:p>
          <a:p>
            <a:r>
              <a:rPr lang="de-DE" altLang="de-DE" dirty="0" smtClean="0"/>
              <a:t>Alltag taucht in der Volkskunde rund um Falkenstein auf</a:t>
            </a:r>
          </a:p>
          <a:p>
            <a:r>
              <a:rPr lang="de-DE" altLang="de-DE" dirty="0" smtClean="0"/>
              <a:t>„Wende zur Lebenswelt“ (Gerhard Heil-furth; Ina-Maria </a:t>
            </a:r>
            <a:r>
              <a:rPr lang="de-DE" altLang="de-DE" dirty="0" err="1" smtClean="0"/>
              <a:t>Greverus</a:t>
            </a:r>
            <a:r>
              <a:rPr lang="de-DE" altLang="de-DE" dirty="0" smtClean="0"/>
              <a:t>)</a:t>
            </a:r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18998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>
                <a:hlinkClick r:id="rId2"/>
              </a:rPr>
              <a:t>Identität</a:t>
            </a:r>
            <a:endParaRPr lang="de-DE" altLang="de-DE" dirty="0" smtClean="0"/>
          </a:p>
          <a:p>
            <a:r>
              <a:rPr lang="de-DE" altLang="de-DE" dirty="0"/>
              <a:t>Übereinstimmung eines Gegenstandes mit sich </a:t>
            </a:r>
            <a:r>
              <a:rPr lang="de-DE" altLang="de-DE" dirty="0" smtClean="0"/>
              <a:t>selbst</a:t>
            </a:r>
          </a:p>
          <a:p>
            <a:r>
              <a:rPr lang="de-DE" altLang="de-DE" dirty="0" smtClean="0"/>
              <a:t>Sozialpsychologie/</a:t>
            </a:r>
            <a:r>
              <a:rPr lang="de-DE" altLang="de-DE" dirty="0" err="1" smtClean="0"/>
              <a:t>Entwicklungspsychol</a:t>
            </a:r>
            <a:r>
              <a:rPr lang="de-DE" altLang="de-DE" dirty="0" smtClean="0"/>
              <a:t>.</a:t>
            </a:r>
          </a:p>
          <a:p>
            <a:r>
              <a:rPr lang="de-DE" altLang="de-DE" dirty="0"/>
              <a:t>George Herbert Mead (1863-1931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Erik H. </a:t>
            </a:r>
            <a:r>
              <a:rPr lang="de-DE" altLang="de-DE" dirty="0" smtClean="0"/>
              <a:t>Erikson </a:t>
            </a:r>
            <a:r>
              <a:rPr lang="de-DE" altLang="de-DE" dirty="0"/>
              <a:t>(1902-1994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Entwicklung der Ich-Identität </a:t>
            </a:r>
            <a:r>
              <a:rPr lang="de-DE" altLang="de-DE" dirty="0" smtClean="0"/>
              <a:t>ein </a:t>
            </a:r>
            <a:r>
              <a:rPr lang="de-DE" altLang="de-DE" dirty="0" err="1" smtClean="0"/>
              <a:t>langwie-rigen</a:t>
            </a:r>
            <a:r>
              <a:rPr lang="de-DE" altLang="de-DE" dirty="0" smtClean="0"/>
              <a:t> Prozess</a:t>
            </a:r>
          </a:p>
          <a:p>
            <a:r>
              <a:rPr lang="de-DE" altLang="de-DE" dirty="0"/>
              <a:t>Stufenmodell der </a:t>
            </a:r>
            <a:r>
              <a:rPr lang="de-DE" altLang="de-DE" dirty="0" smtClean="0"/>
              <a:t>psychosozialen </a:t>
            </a:r>
            <a:r>
              <a:rPr lang="de-DE" altLang="de-DE" dirty="0" err="1" smtClean="0"/>
              <a:t>Entwick-lung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79361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Erik H. Erikson</a:t>
            </a: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pPr eaLnBrk="1" hangingPunct="1"/>
            <a:r>
              <a:rPr lang="de-DE" altLang="de-DE" smtClean="0"/>
              <a:t>Einführung in die Europäische Ethnologie				</a:t>
            </a:r>
            <a:fld id="{997856B0-C055-43E2-AC18-9A657F97ACF2}" type="slidenum">
              <a:rPr lang="de-DE" altLang="de-DE" smtClean="0"/>
              <a:pPr eaLnBrk="1" hangingPunct="1"/>
              <a:t>11</a:t>
            </a:fld>
            <a:r>
              <a:rPr lang="de-DE" altLang="de-DE" sz="600" smtClean="0"/>
              <a:t>	        			</a:t>
            </a:r>
          </a:p>
        </p:txBody>
      </p:sp>
      <p:sp>
        <p:nvSpPr>
          <p:cNvPr id="101380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539750" y="765175"/>
            <a:ext cx="8280400" cy="52562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de-DE" altLang="de-DE" sz="2700" dirty="0" smtClean="0"/>
          </a:p>
        </p:txBody>
      </p:sp>
      <p:pic>
        <p:nvPicPr>
          <p:cNvPr id="10138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5" y="765175"/>
            <a:ext cx="4379913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03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Einführung in die Europäische Ethnologie				</a:t>
            </a:r>
            <a:fld id="{804FCD4D-4BD8-4CC9-A5E8-D313BDAFD8A8}" type="slidenum">
              <a:rPr lang="de-DE" altLang="de-DE" smtClean="0"/>
              <a:pPr eaLnBrk="1" hangingPunct="1"/>
              <a:t>12</a:t>
            </a:fld>
            <a:r>
              <a:rPr lang="de-DE" altLang="de-DE" sz="600" smtClean="0"/>
              <a:t>	        			</a:t>
            </a:r>
          </a:p>
        </p:txBody>
      </p:sp>
      <p:graphicFrame>
        <p:nvGraphicFramePr>
          <p:cNvPr id="1488973" name="Group 77"/>
          <p:cNvGraphicFramePr>
            <a:graphicFrameLocks noGrp="1"/>
          </p:cNvGraphicFramePr>
          <p:nvPr>
            <p:ph idx="1"/>
          </p:nvPr>
        </p:nvGraphicFramePr>
        <p:xfrm>
          <a:off x="395288" y="765175"/>
          <a:ext cx="8220075" cy="5800744"/>
        </p:xfrm>
        <a:graphic>
          <a:graphicData uri="http://schemas.openxmlformats.org/drawingml/2006/table">
            <a:tbl>
              <a:tblPr/>
              <a:tblGrid>
                <a:gridCol w="1370012"/>
                <a:gridCol w="1370013"/>
                <a:gridCol w="1370012"/>
                <a:gridCol w="1370013"/>
                <a:gridCol w="1370012"/>
                <a:gridCol w="1370013"/>
              </a:tblGrid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Phasen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Psychosoziale Krisen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Radius wichtiger Beziehung.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Grundstärken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Kernpathologie/ Grundlegende Antipathien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Ich-Erkenntnis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I: Säuglingsalter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Grundvertrauen / Grundmisstrauen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Mütterliche Person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Hoffnung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Rückzug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man mir gibt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II: Kleinkindalter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Autonomie / Scham + Zweifel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Eltern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Wille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Zwang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will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III: Spielalter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Initiative / Schuldgefühl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Kernfamilie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Entschlusskraft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Hemmung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mir vorstellen kann zu werden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IV: Schulalter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Regsamkeit / Minderwertigkeit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Nachbarschaft/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Schule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Kompetenz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Trägheit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lerne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V: Adoleszenz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Identität / Iden-titätskonfusion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Peer-Groups und fremde Gruppen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Treue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Zurückweisung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bin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VI: Frühes Er-wachsenenalter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Intimität /Isolierung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Partner, Freund-schaft, Sexuali-tät, Wettbewerb, Zusammenarbeit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Liebe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Exklusivität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mich liebenswert macht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VII: Erwach-senenalter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Generativität / Stagnation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Arbeitsteilung und gemeinsa-mer Haushalt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Fürsorge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Abweisung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bereit bin zu geben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VIII: 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Integrität /Verzweiflung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„Die Menschheit“, Menschen meiner Art“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Weisheit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Hochmut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mir angeeignet habe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14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Identitätsaufbau </a:t>
            </a:r>
            <a:r>
              <a:rPr lang="de-DE" altLang="de-DE" dirty="0"/>
              <a:t>räumlich, körperlich, psychisch, emotional und </a:t>
            </a:r>
            <a:r>
              <a:rPr lang="de-DE" altLang="de-DE" dirty="0" smtClean="0"/>
              <a:t>sozial</a:t>
            </a:r>
          </a:p>
          <a:p>
            <a:r>
              <a:rPr lang="de-DE" altLang="de-DE" dirty="0" smtClean="0"/>
              <a:t>Anselm </a:t>
            </a:r>
            <a:r>
              <a:rPr lang="de-DE" altLang="de-DE" dirty="0" err="1" smtClean="0"/>
              <a:t>Strauss</a:t>
            </a:r>
            <a:endParaRPr lang="de-DE" altLang="de-DE" dirty="0" smtClean="0"/>
          </a:p>
          <a:p>
            <a:r>
              <a:rPr lang="de-DE" altLang="de-DE" dirty="0" smtClean="0"/>
              <a:t>Soziale </a:t>
            </a:r>
            <a:r>
              <a:rPr lang="de-DE" altLang="de-DE" dirty="0"/>
              <a:t>Dimension von </a:t>
            </a:r>
            <a:r>
              <a:rPr lang="de-DE" altLang="de-DE" dirty="0" smtClean="0"/>
              <a:t>Identität</a:t>
            </a:r>
          </a:p>
          <a:p>
            <a:r>
              <a:rPr lang="de-DE" altLang="de-DE" dirty="0" smtClean="0"/>
              <a:t>Auseinandersetzung </a:t>
            </a:r>
            <a:r>
              <a:rPr lang="de-DE" altLang="de-DE" dirty="0"/>
              <a:t>mit anderen </a:t>
            </a:r>
            <a:r>
              <a:rPr lang="de-DE" altLang="de-DE" dirty="0" err="1" smtClean="0"/>
              <a:t>Men-schen</a:t>
            </a:r>
            <a:endParaRPr lang="de-DE" altLang="de-DE" dirty="0" smtClean="0"/>
          </a:p>
          <a:p>
            <a:r>
              <a:rPr lang="de-DE" altLang="de-DE" dirty="0"/>
              <a:t>Identität </a:t>
            </a:r>
            <a:r>
              <a:rPr lang="de-DE" altLang="de-DE" dirty="0" smtClean="0"/>
              <a:t>als ein </a:t>
            </a:r>
            <a:r>
              <a:rPr lang="de-DE" altLang="de-DE" dirty="0"/>
              <a:t>ständiger </a:t>
            </a:r>
            <a:r>
              <a:rPr lang="de-DE" altLang="de-DE" dirty="0" smtClean="0"/>
              <a:t>Balanceakt</a:t>
            </a:r>
          </a:p>
          <a:p>
            <a:r>
              <a:rPr lang="de-DE" altLang="de-DE" dirty="0" smtClean="0"/>
              <a:t>Identität meint nichts Festes oder </a:t>
            </a:r>
            <a:r>
              <a:rPr lang="de-DE" altLang="de-DE" dirty="0" smtClean="0"/>
              <a:t>Starres</a:t>
            </a:r>
          </a:p>
          <a:p>
            <a:r>
              <a:rPr lang="de-DE" dirty="0" smtClean="0"/>
              <a:t>Übereinstimmung </a:t>
            </a:r>
            <a:r>
              <a:rPr lang="de-DE" dirty="0"/>
              <a:t>des Individuums mit sich selbst und seiner Umgebung</a:t>
            </a:r>
            <a:endParaRPr lang="de-DE" altLang="de-DE" dirty="0"/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32893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Kontinuität/Wandel</a:t>
            </a:r>
          </a:p>
          <a:p>
            <a:r>
              <a:rPr lang="de-DE" altLang="de-DE" dirty="0" smtClean="0"/>
              <a:t>Aushandlungsprozess</a:t>
            </a:r>
          </a:p>
          <a:p>
            <a:r>
              <a:rPr lang="de-DE" dirty="0"/>
              <a:t>Ich-Identität und </a:t>
            </a:r>
            <a:r>
              <a:rPr lang="de-DE" dirty="0" smtClean="0"/>
              <a:t>kollektive Identität</a:t>
            </a:r>
          </a:p>
          <a:p>
            <a:r>
              <a:rPr lang="de-DE" altLang="de-DE" dirty="0" smtClean="0"/>
              <a:t>„Krise der Identität“</a:t>
            </a:r>
          </a:p>
          <a:p>
            <a:r>
              <a:rPr lang="de-DE" altLang="de-DE" dirty="0" smtClean="0"/>
              <a:t>Stuart Hall; Zygmunt </a:t>
            </a:r>
            <a:r>
              <a:rPr lang="de-DE" altLang="de-DE" dirty="0" err="1" smtClean="0"/>
              <a:t>Bauman</a:t>
            </a:r>
            <a:r>
              <a:rPr lang="de-DE" altLang="de-DE" dirty="0" smtClean="0"/>
              <a:t>; Heiner </a:t>
            </a:r>
            <a:r>
              <a:rPr lang="de-DE" altLang="de-DE" dirty="0" err="1" smtClean="0"/>
              <a:t>Keupp</a:t>
            </a:r>
            <a:endParaRPr lang="de-DE" altLang="de-DE" dirty="0" smtClean="0"/>
          </a:p>
          <a:p>
            <a:r>
              <a:rPr lang="de-DE" altLang="de-DE" dirty="0" err="1" smtClean="0"/>
              <a:t>Dezentrierung</a:t>
            </a:r>
            <a:r>
              <a:rPr lang="de-DE" altLang="de-DE" dirty="0" smtClean="0"/>
              <a:t>/Fragmentierung</a:t>
            </a:r>
          </a:p>
          <a:p>
            <a:r>
              <a:rPr lang="de-DE" altLang="de-DE" dirty="0" smtClean="0"/>
              <a:t>Konkretes Aushandeln in konkreten Situationen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68531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Identitätsverlust – </a:t>
            </a:r>
            <a:r>
              <a:rPr lang="de-DE" altLang="de-DE" dirty="0" smtClean="0"/>
              <a:t>Überidentifikation – </a:t>
            </a:r>
            <a:r>
              <a:rPr lang="de-DE" altLang="de-DE" dirty="0" smtClean="0"/>
              <a:t>Identitätskrisen</a:t>
            </a:r>
          </a:p>
          <a:p>
            <a:r>
              <a:rPr lang="de-DE" altLang="de-DE" dirty="0" smtClean="0"/>
              <a:t>Identitätskonstruktionen nach </a:t>
            </a:r>
            <a:r>
              <a:rPr lang="de-DE" altLang="de-DE" dirty="0" err="1" smtClean="0"/>
              <a:t>Bauman</a:t>
            </a:r>
            <a:endParaRPr lang="de-DE" altLang="de-DE" dirty="0" smtClean="0"/>
          </a:p>
          <a:p>
            <a:r>
              <a:rPr lang="de-DE" altLang="de-DE" dirty="0" smtClean="0"/>
              <a:t>Lokale &amp; regionale Identitätskonstruktion</a:t>
            </a:r>
          </a:p>
          <a:p>
            <a:r>
              <a:rPr lang="de-DE" altLang="de-DE" dirty="0" smtClean="0"/>
              <a:t>Raumorientierungsmodel nach </a:t>
            </a:r>
            <a:r>
              <a:rPr lang="de-DE" altLang="de-DE" dirty="0" err="1" smtClean="0"/>
              <a:t>Greverus</a:t>
            </a:r>
            <a:endParaRPr lang="de-DE" altLang="de-DE" dirty="0" smtClean="0"/>
          </a:p>
          <a:p>
            <a:r>
              <a:rPr lang="de-DE" altLang="de-DE" dirty="0" smtClean="0"/>
              <a:t>4 Raumorientierungen</a:t>
            </a:r>
            <a:endParaRPr lang="de-DE" altLang="de-DE" dirty="0"/>
          </a:p>
          <a:p>
            <a:pPr marL="914400" lvl="1" indent="-514350">
              <a:buFont typeface="+mj-lt"/>
              <a:buAutoNum type="arabicPeriod"/>
            </a:pPr>
            <a:r>
              <a:rPr lang="de-DE" altLang="de-DE" dirty="0"/>
              <a:t>i</a:t>
            </a:r>
            <a:r>
              <a:rPr lang="de-DE" altLang="de-DE" dirty="0" smtClean="0"/>
              <a:t>nstrumentale 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kontrollierende </a:t>
            </a:r>
            <a:r>
              <a:rPr lang="de-DE" dirty="0" smtClean="0"/>
              <a:t>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soziokulturelle </a:t>
            </a:r>
            <a:r>
              <a:rPr lang="de-DE" dirty="0" smtClean="0"/>
              <a:t>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symbolische Raumorientierung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8743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711</Words>
  <Application>Microsoft Office PowerPoint</Application>
  <PresentationFormat>Bildschirmpräsentation (4:3)</PresentationFormat>
  <Paragraphs>163</Paragraphs>
  <Slides>15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           </vt:lpstr>
      <vt:lpstr>Einführung in die Europäische Ethnologie    12            </vt:lpstr>
      <vt:lpstr>Einführung in die Europäische Ethnologie    13 </vt:lpstr>
      <vt:lpstr>Einführung in die Europäische Ethnologie    14 </vt:lpstr>
      <vt:lpstr>Einführung in die Europäische Ethnologie    15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203</cp:revision>
  <dcterms:created xsi:type="dcterms:W3CDTF">2010-04-27T10:38:34Z</dcterms:created>
  <dcterms:modified xsi:type="dcterms:W3CDTF">2014-01-13T12:58:08Z</dcterms:modified>
</cp:coreProperties>
</file>