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368" r:id="rId3"/>
    <p:sldId id="369" r:id="rId4"/>
    <p:sldId id="372" r:id="rId5"/>
    <p:sldId id="371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 varScale="1">
        <p:scale>
          <a:sx n="102" d="100"/>
          <a:sy n="102" d="100"/>
        </p:scale>
        <p:origin x="-18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2013/14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Geschichte der Volkskunde</a:t>
            </a:r>
          </a:p>
          <a:p>
            <a:r>
              <a:rPr lang="de-DE" altLang="de-DE" dirty="0" smtClean="0"/>
              <a:t>Frühe Belege (spätes 18. Jahrhundert)</a:t>
            </a:r>
          </a:p>
          <a:p>
            <a:r>
              <a:rPr lang="de-DE" altLang="de-DE" dirty="0" smtClean="0"/>
              <a:t>Aufklärung</a:t>
            </a:r>
          </a:p>
          <a:p>
            <a:r>
              <a:rPr lang="de-DE" altLang="de-DE" dirty="0" smtClean="0"/>
              <a:t>Statistik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Gottfried </a:t>
            </a:r>
            <a:r>
              <a:rPr lang="de-DE" altLang="de-DE" dirty="0" err="1" smtClean="0">
                <a:solidFill>
                  <a:srgbClr val="FF0000"/>
                </a:solidFill>
              </a:rPr>
              <a:t>Achenwall</a:t>
            </a:r>
            <a:r>
              <a:rPr lang="de-DE" altLang="de-DE" dirty="0" smtClean="0">
                <a:solidFill>
                  <a:srgbClr val="FF0000"/>
                </a:solidFill>
              </a:rPr>
              <a:t> (1719-1722)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August Ludwig von </a:t>
            </a:r>
            <a:r>
              <a:rPr lang="de-DE" altLang="de-DE" dirty="0" err="1" smtClean="0">
                <a:solidFill>
                  <a:srgbClr val="FF0000"/>
                </a:solidFill>
              </a:rPr>
              <a:t>Schlözer</a:t>
            </a:r>
            <a:r>
              <a:rPr lang="de-DE" altLang="de-DE" dirty="0" smtClean="0">
                <a:solidFill>
                  <a:srgbClr val="FF0000"/>
                </a:solidFill>
              </a:rPr>
              <a:t> (1735-1809)</a:t>
            </a:r>
          </a:p>
          <a:p>
            <a:r>
              <a:rPr lang="de-DE" altLang="de-DE" dirty="0" smtClean="0"/>
              <a:t>Geografie und Geschichte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Johann Christoph </a:t>
            </a:r>
            <a:r>
              <a:rPr lang="de-DE" altLang="de-DE" dirty="0" err="1" smtClean="0">
                <a:solidFill>
                  <a:srgbClr val="FF0000"/>
                </a:solidFill>
              </a:rPr>
              <a:t>Gatterer</a:t>
            </a:r>
            <a:endParaRPr lang="de-DE" alt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253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Nationalcharakter</a:t>
            </a:r>
          </a:p>
          <a:p>
            <a:r>
              <a:rPr lang="de-DE" altLang="de-DE" dirty="0" smtClean="0"/>
              <a:t>Johann </a:t>
            </a:r>
            <a:r>
              <a:rPr lang="de-DE" altLang="de-DE" dirty="0" err="1" smtClean="0"/>
              <a:t>Gotffried</a:t>
            </a:r>
            <a:r>
              <a:rPr lang="de-DE" altLang="de-DE" dirty="0" smtClean="0"/>
              <a:t> Herder (1744-1803)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„Ideen zur Philosophie der Geschichte der Menschheit“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Volksseele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Volksdichtung und Volkslieder</a:t>
            </a:r>
            <a:endParaRPr lang="de-DE" altLang="de-DE" dirty="0">
              <a:solidFill>
                <a:srgbClr val="0070C0"/>
              </a:solidFill>
            </a:endParaRPr>
          </a:p>
          <a:p>
            <a:r>
              <a:rPr lang="de-DE" altLang="de-DE" dirty="0" smtClean="0"/>
              <a:t>Romantik</a:t>
            </a:r>
          </a:p>
          <a:p>
            <a:r>
              <a:rPr lang="de-DE" altLang="de-DE" dirty="0" err="1" smtClean="0"/>
              <a:t>Kameralismus</a:t>
            </a:r>
            <a:endParaRPr lang="de-DE" altLang="de-DE" dirty="0" smtClean="0"/>
          </a:p>
          <a:p>
            <a:r>
              <a:rPr lang="de-DE" altLang="de-DE" dirty="0" smtClean="0"/>
              <a:t>Nationalromantik</a:t>
            </a:r>
          </a:p>
        </p:txBody>
      </p:sp>
    </p:spTree>
    <p:extLst>
      <p:ext uri="{BB962C8B-B14F-4D97-AF65-F5344CB8AC3E}">
        <p14:creationId xmlns:p14="http://schemas.microsoft.com/office/powerpoint/2010/main" val="196067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5924" y="836712"/>
            <a:ext cx="4090292" cy="5131957"/>
          </a:xfr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Johann Gottfried Herder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228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Wilhelm Heinrich Riehl (1823-1897)</a:t>
            </a:r>
          </a:p>
          <a:p>
            <a:r>
              <a:rPr lang="de-DE" altLang="de-DE" dirty="0" smtClean="0"/>
              <a:t>Theologe, Staatwissenschaftler, Statistiker und Kulturhistoriker</a:t>
            </a:r>
          </a:p>
          <a:p>
            <a:r>
              <a:rPr lang="de-DE" altLang="de-DE" dirty="0" smtClean="0"/>
              <a:t>Naturgeschichte des Volkes</a:t>
            </a:r>
          </a:p>
          <a:p>
            <a:r>
              <a:rPr lang="de-DE" altLang="de-DE" dirty="0" smtClean="0"/>
              <a:t>„Volkskunde als Wissenschaft“ 1858</a:t>
            </a:r>
          </a:p>
          <a:p>
            <a:r>
              <a:rPr lang="de-DE" altLang="de-DE" dirty="0" smtClean="0"/>
              <a:t>Stamm, Sitte, Sprache, Siedlung</a:t>
            </a:r>
          </a:p>
          <a:p>
            <a:r>
              <a:rPr lang="de-DE" altLang="de-DE" dirty="0" smtClean="0"/>
              <a:t>Bedeutung der Nation</a:t>
            </a:r>
          </a:p>
          <a:p>
            <a:r>
              <a:rPr lang="de-DE" altLang="de-DE" dirty="0" smtClean="0"/>
              <a:t>Familie</a:t>
            </a:r>
          </a:p>
          <a:p>
            <a:r>
              <a:rPr lang="de-DE" altLang="de-DE" dirty="0" smtClean="0"/>
              <a:t>Tradition und Wandel</a:t>
            </a:r>
          </a:p>
        </p:txBody>
      </p:sp>
    </p:spTree>
    <p:extLst>
      <p:ext uri="{BB962C8B-B14F-4D97-AF65-F5344CB8AC3E}">
        <p14:creationId xmlns:p14="http://schemas.microsoft.com/office/powerpoint/2010/main" val="315870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2312" y="836712"/>
            <a:ext cx="4185911" cy="5192959"/>
          </a:xfr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Wilhelm Heinrich Riehl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19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Ludwig Achim von Arnim (1781-1831)</a:t>
            </a:r>
          </a:p>
          <a:p>
            <a:pPr marL="0" indent="0">
              <a:buNone/>
            </a:pPr>
            <a:r>
              <a:rPr lang="de-DE" altLang="de-DE" dirty="0" smtClean="0"/>
              <a:t>Clemens Brentano </a:t>
            </a:r>
            <a:r>
              <a:rPr lang="de-DE" altLang="de-DE" dirty="0"/>
              <a:t>(1778-1842)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„Des Knaben Wunderhorn“</a:t>
            </a:r>
            <a:endParaRPr lang="de-DE" alt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altLang="de-DE" dirty="0" smtClean="0"/>
              <a:t>Jacob und Wilhelm Grimm</a:t>
            </a:r>
          </a:p>
          <a:p>
            <a:pPr marL="0" indent="0">
              <a:buNone/>
            </a:pPr>
            <a:r>
              <a:rPr lang="de-DE" altLang="de-DE" sz="2800" dirty="0" smtClean="0"/>
              <a:t>(1785-1863 und 1786-1859)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Altertumskunde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Kinder- und Hausmärchen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Deutsche Sagen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Volkspoesie und Volksgeist</a:t>
            </a:r>
          </a:p>
        </p:txBody>
      </p:sp>
    </p:spTree>
    <p:extLst>
      <p:ext uri="{BB962C8B-B14F-4D97-AF65-F5344CB8AC3E}">
        <p14:creationId xmlns:p14="http://schemas.microsoft.com/office/powerpoint/2010/main" val="25262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Friedrich Ludwig Jahn (1778-1852)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Gründer der deutschen Turnbewegung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„Deutsches </a:t>
            </a:r>
            <a:r>
              <a:rPr lang="de-DE" altLang="de-DE" dirty="0" err="1" smtClean="0">
                <a:solidFill>
                  <a:srgbClr val="0070C0"/>
                </a:solidFill>
              </a:rPr>
              <a:t>Volksthum</a:t>
            </a:r>
            <a:r>
              <a:rPr lang="de-DE" altLang="de-DE" dirty="0" smtClean="0">
                <a:solidFill>
                  <a:srgbClr val="0070C0"/>
                </a:solidFill>
              </a:rPr>
              <a:t>“ (1810)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Erziehung zur nationalen Einheit</a:t>
            </a:r>
          </a:p>
          <a:p>
            <a:pPr marL="0" indent="0">
              <a:buNone/>
            </a:pPr>
            <a:r>
              <a:rPr lang="de-DE" altLang="de-DE" dirty="0" smtClean="0"/>
              <a:t>Wilhelm Mannhardt (1831-1880)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Mythologie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„Wald- und Feldkulte“</a:t>
            </a:r>
          </a:p>
          <a:p>
            <a:pPr marL="0" indent="0">
              <a:buNone/>
            </a:pPr>
            <a:r>
              <a:rPr lang="de-DE" altLang="de-DE" dirty="0" smtClean="0"/>
              <a:t>Adolf Bastian (1826-1905)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„Elementargedanken der Menschheit“</a:t>
            </a:r>
          </a:p>
        </p:txBody>
      </p:sp>
    </p:spTree>
    <p:extLst>
      <p:ext uri="{BB962C8B-B14F-4D97-AF65-F5344CB8AC3E}">
        <p14:creationId xmlns:p14="http://schemas.microsoft.com/office/powerpoint/2010/main" val="38220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Geschichts- und Altertumsvereine</a:t>
            </a:r>
          </a:p>
          <a:p>
            <a:pPr marL="0" indent="0">
              <a:buNone/>
            </a:pPr>
            <a:r>
              <a:rPr lang="de-DE" altLang="de-DE" dirty="0" smtClean="0"/>
              <a:t>„Gesamtverein der deutschen Geschichts- und Altertumsvereine“ (1852)</a:t>
            </a:r>
          </a:p>
          <a:p>
            <a:pPr marL="0" indent="0">
              <a:buNone/>
            </a:pPr>
            <a:r>
              <a:rPr lang="de-DE" altLang="de-DE" dirty="0" smtClean="0"/>
              <a:t>Germanisches Nationalmuseum Nürnberg (1852)</a:t>
            </a:r>
          </a:p>
          <a:p>
            <a:pPr marL="0" indent="0">
              <a:buNone/>
            </a:pPr>
            <a:r>
              <a:rPr lang="de-DE" altLang="de-DE" dirty="0" smtClean="0"/>
              <a:t>Karl Weinhold (1832-1901)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„Berliner Verein für Volkskunde“ (1890)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Zeitschrift für Volkskunde (1891)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Umfassendes Forschungsprogramm</a:t>
            </a:r>
          </a:p>
        </p:txBody>
      </p:sp>
    </p:spTree>
    <p:extLst>
      <p:ext uri="{BB962C8B-B14F-4D97-AF65-F5344CB8AC3E}">
        <p14:creationId xmlns:p14="http://schemas.microsoft.com/office/powerpoint/2010/main" val="317525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Volkswirtschaftslehre: Historische Schule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Gustav </a:t>
            </a:r>
            <a:r>
              <a:rPr lang="de-DE" altLang="de-DE" dirty="0" err="1" smtClean="0">
                <a:solidFill>
                  <a:srgbClr val="0070C0"/>
                </a:solidFill>
              </a:rPr>
              <a:t>Schmoller</a:t>
            </a:r>
            <a:r>
              <a:rPr lang="de-DE" altLang="de-DE" dirty="0" smtClean="0">
                <a:solidFill>
                  <a:srgbClr val="0070C0"/>
                </a:solidFill>
              </a:rPr>
              <a:t> (1838-1917)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Bücher (1847-1930)</a:t>
            </a:r>
          </a:p>
          <a:p>
            <a:r>
              <a:rPr lang="de-DE" altLang="de-DE" dirty="0" smtClean="0"/>
              <a:t>Soziale Frage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Rudolf Virchow (1821-1902)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Marx (1818-1883)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Friedrich Engels (1820-1895)</a:t>
            </a:r>
          </a:p>
          <a:p>
            <a:r>
              <a:rPr lang="de-DE" altLang="de-DE" dirty="0" smtClean="0"/>
              <a:t>Gemeinschaft und Gesellschaft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Ferdinand Tönnies (1855-1936)</a:t>
            </a:r>
          </a:p>
        </p:txBody>
      </p:sp>
    </p:spTree>
    <p:extLst>
      <p:ext uri="{BB962C8B-B14F-4D97-AF65-F5344CB8AC3E}">
        <p14:creationId xmlns:p14="http://schemas.microsoft.com/office/powerpoint/2010/main" val="41686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Volkskunde zu Beginn des 20. Jahrhunderts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de-DE" altLang="de-DE" dirty="0" smtClean="0"/>
              <a:t>Nationalistischer Zugang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de-DE" altLang="de-DE" dirty="0" smtClean="0"/>
              <a:t>Psychologische versus historische Zugänge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Volksseele als kollektive Gesamtheit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„Mutterboden der Kulturnation“ (Albrecht Dieterich, 1866-1908)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„</a:t>
            </a:r>
            <a:r>
              <a:rPr lang="de-DE" altLang="de-DE" dirty="0" err="1" smtClean="0">
                <a:solidFill>
                  <a:srgbClr val="FF0000"/>
                </a:solidFill>
              </a:rPr>
              <a:t>vulgus</a:t>
            </a:r>
            <a:r>
              <a:rPr lang="de-DE" altLang="de-DE" dirty="0" smtClean="0">
                <a:solidFill>
                  <a:srgbClr val="FF0000"/>
                </a:solidFill>
              </a:rPr>
              <a:t> in </a:t>
            </a:r>
            <a:r>
              <a:rPr lang="de-DE" altLang="de-DE" dirty="0" err="1" smtClean="0">
                <a:solidFill>
                  <a:srgbClr val="FF0000"/>
                </a:solidFill>
              </a:rPr>
              <a:t>populo</a:t>
            </a:r>
            <a:r>
              <a:rPr lang="de-DE" altLang="de-DE" dirty="0" smtClean="0">
                <a:solidFill>
                  <a:srgbClr val="FF0000"/>
                </a:solidFill>
              </a:rPr>
              <a:t>“ (Eduard Hoffmann-Krayer, 1864-1936)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Triebgebundenheit des Menschen (Adolf </a:t>
            </a:r>
            <a:r>
              <a:rPr lang="de-DE" altLang="de-DE" dirty="0" err="1" smtClean="0">
                <a:solidFill>
                  <a:srgbClr val="FF0000"/>
                </a:solidFill>
              </a:rPr>
              <a:t>Spamer</a:t>
            </a:r>
            <a:r>
              <a:rPr lang="de-DE" altLang="de-DE" dirty="0" smtClean="0">
                <a:solidFill>
                  <a:srgbClr val="FF0000"/>
                </a:solidFill>
              </a:rPr>
              <a:t>, 1883-1953)</a:t>
            </a:r>
          </a:p>
        </p:txBody>
      </p:sp>
    </p:spTree>
    <p:extLst>
      <p:ext uri="{BB962C8B-B14F-4D97-AF65-F5344CB8AC3E}">
        <p14:creationId xmlns:p14="http://schemas.microsoft.com/office/powerpoint/2010/main" val="406603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3. Individualität </a:t>
            </a:r>
            <a:r>
              <a:rPr lang="de-DE" altLang="de-DE" dirty="0"/>
              <a:t>und </a:t>
            </a:r>
            <a:r>
              <a:rPr lang="de-DE" altLang="de-DE" dirty="0" smtClean="0"/>
              <a:t>Kreativität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Gesunkenes Kulturgut (Hans Naumann, 1886-1951)</a:t>
            </a:r>
          </a:p>
          <a:p>
            <a:pPr marL="0" indent="0">
              <a:buNone/>
            </a:pPr>
            <a:r>
              <a:rPr lang="de-DE" altLang="de-DE" dirty="0" smtClean="0"/>
              <a:t>Volkskunde im Nationalsozialismus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Volksideologie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Rassistische Ideen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Nordisch – germanisch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Überhöhung des Bauernstandes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Volkspersönlichkeit</a:t>
            </a:r>
            <a:endParaRPr lang="de-DE" altLang="de-DE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e-DE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70270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395288" y="765175"/>
            <a:ext cx="8425184" cy="5360988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Kritik (Utz </a:t>
            </a:r>
            <a:r>
              <a:rPr lang="de-DE" altLang="de-DE" dirty="0" err="1" smtClean="0"/>
              <a:t>Jeggle</a:t>
            </a:r>
            <a:r>
              <a:rPr lang="de-DE" altLang="de-DE" dirty="0" smtClean="0"/>
              <a:t>)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Verzicht auf wissenschaftliche </a:t>
            </a:r>
            <a:r>
              <a:rPr lang="de-DE" altLang="de-DE" dirty="0" smtClean="0">
                <a:solidFill>
                  <a:srgbClr val="FF0000"/>
                </a:solidFill>
              </a:rPr>
              <a:t>Methodik </a:t>
            </a:r>
            <a:endParaRPr lang="de-DE" altLang="de-DE" dirty="0">
              <a:solidFill>
                <a:srgbClr val="FF0000"/>
              </a:solidFill>
            </a:endParaRPr>
          </a:p>
          <a:p>
            <a:pPr lvl="1" algn="just" eaLnBrk="1" hangingPunct="1"/>
            <a:r>
              <a:rPr lang="de-DE" altLang="de-DE" dirty="0" smtClean="0">
                <a:solidFill>
                  <a:srgbClr val="FF0000"/>
                </a:solidFill>
              </a:rPr>
              <a:t>Quellenkritik </a:t>
            </a:r>
            <a:endParaRPr lang="de-DE" altLang="de-DE" dirty="0">
              <a:solidFill>
                <a:srgbClr val="FF0000"/>
              </a:solidFill>
            </a:endParaRP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Transparenz des Forschungsprozesses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‚Zerstörung der Vernunft‘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Ausblenden des Intellekts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Abbau </a:t>
            </a:r>
            <a:r>
              <a:rPr lang="de-DE" altLang="de-DE" dirty="0" smtClean="0">
                <a:solidFill>
                  <a:srgbClr val="FF0000"/>
                </a:solidFill>
              </a:rPr>
              <a:t>wissenschaftlicher </a:t>
            </a:r>
            <a:r>
              <a:rPr lang="de-DE" altLang="de-DE" dirty="0">
                <a:solidFill>
                  <a:srgbClr val="FF0000"/>
                </a:solidFill>
              </a:rPr>
              <a:t>Erkenntnissicherung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Ablehnung des kritischen </a:t>
            </a:r>
            <a:r>
              <a:rPr lang="de-DE" altLang="de-DE" dirty="0" smtClean="0">
                <a:solidFill>
                  <a:srgbClr val="FF0000"/>
                </a:solidFill>
              </a:rPr>
              <a:t>Diskurses</a:t>
            </a:r>
          </a:p>
          <a:p>
            <a:pPr lvl="1" algn="just" eaLnBrk="1" hangingPunct="1"/>
            <a:r>
              <a:rPr lang="de-DE" altLang="de-DE" dirty="0" err="1">
                <a:solidFill>
                  <a:srgbClr val="FF0000"/>
                </a:solidFill>
              </a:rPr>
              <a:t>Translozierung</a:t>
            </a:r>
            <a:r>
              <a:rPr lang="de-DE" altLang="de-DE" dirty="0">
                <a:solidFill>
                  <a:srgbClr val="FF0000"/>
                </a:solidFill>
              </a:rPr>
              <a:t> wissenschaftlicher </a:t>
            </a:r>
            <a:r>
              <a:rPr lang="de-DE" altLang="de-DE" dirty="0" err="1" smtClean="0">
                <a:solidFill>
                  <a:srgbClr val="FF0000"/>
                </a:solidFill>
              </a:rPr>
              <a:t>Vorstellun</a:t>
            </a:r>
            <a:r>
              <a:rPr lang="de-DE" altLang="de-DE" dirty="0" smtClean="0">
                <a:solidFill>
                  <a:srgbClr val="FF0000"/>
                </a:solidFill>
              </a:rPr>
              <a:t>-gen </a:t>
            </a:r>
            <a:r>
              <a:rPr lang="de-DE" altLang="de-DE" dirty="0">
                <a:solidFill>
                  <a:srgbClr val="FF0000"/>
                </a:solidFill>
              </a:rPr>
              <a:t>in ein Bekenntnissystem</a:t>
            </a:r>
          </a:p>
        </p:txBody>
      </p:sp>
    </p:spTree>
    <p:extLst>
      <p:ext uri="{BB962C8B-B14F-4D97-AF65-F5344CB8AC3E}">
        <p14:creationId xmlns:p14="http://schemas.microsoft.com/office/powerpoint/2010/main" val="84254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Volkskunde nach 1945</a:t>
            </a:r>
          </a:p>
          <a:p>
            <a:r>
              <a:rPr lang="de-DE" altLang="de-DE" dirty="0" smtClean="0"/>
              <a:t>Richard </a:t>
            </a:r>
            <a:r>
              <a:rPr lang="de-DE" altLang="de-DE" dirty="0" err="1" smtClean="0"/>
              <a:t>Weiss</a:t>
            </a:r>
            <a:r>
              <a:rPr lang="de-DE" altLang="de-DE" dirty="0" smtClean="0"/>
              <a:t>: Volkskunde der Schweiz</a:t>
            </a:r>
          </a:p>
          <a:p>
            <a:r>
              <a:rPr lang="de-DE" altLang="de-DE" dirty="0" smtClean="0"/>
              <a:t>Volkskunde der Heimatvertriebenen</a:t>
            </a:r>
          </a:p>
          <a:p>
            <a:r>
              <a:rPr lang="de-DE" altLang="de-DE" dirty="0" smtClean="0"/>
              <a:t>Münchner Schule der historischen Volkskunde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Hans Moser (1903-1990)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Sigismund Kramer (1916-1998)</a:t>
            </a:r>
            <a:endParaRPr lang="de-DE" altLang="de-DE" dirty="0">
              <a:solidFill>
                <a:srgbClr val="0070C0"/>
              </a:solidFill>
            </a:endParaRPr>
          </a:p>
          <a:p>
            <a:r>
              <a:rPr lang="de-DE" altLang="de-DE" dirty="0" err="1" smtClean="0"/>
              <a:t>Falkensteiner</a:t>
            </a:r>
            <a:r>
              <a:rPr lang="de-DE" altLang="de-DE" dirty="0" smtClean="0"/>
              <a:t> Tagung (1970)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Richtungsdebatte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Namensdebatte</a:t>
            </a:r>
            <a:endParaRPr lang="de-DE" altLang="de-DE" dirty="0">
              <a:solidFill>
                <a:srgbClr val="0070C0"/>
              </a:solidFill>
            </a:endParaRPr>
          </a:p>
          <a:p>
            <a:pPr lvl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20012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de-DE" altLang="de-DE" dirty="0"/>
              <a:t>Tübingen: Empirische </a:t>
            </a:r>
            <a:r>
              <a:rPr lang="de-DE" altLang="de-DE" dirty="0" smtClean="0"/>
              <a:t>Kulturwissenschaft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Hermann </a:t>
            </a:r>
            <a:r>
              <a:rPr lang="de-DE" altLang="de-DE" dirty="0" err="1" smtClean="0">
                <a:solidFill>
                  <a:srgbClr val="FF0000"/>
                </a:solidFill>
              </a:rPr>
              <a:t>Bausinger</a:t>
            </a:r>
            <a:r>
              <a:rPr lang="de-DE" altLang="de-DE" dirty="0" smtClean="0">
                <a:solidFill>
                  <a:srgbClr val="FF0000"/>
                </a:solidFill>
              </a:rPr>
              <a:t>, Utz </a:t>
            </a:r>
            <a:r>
              <a:rPr lang="de-DE" altLang="de-DE" dirty="0" err="1" smtClean="0">
                <a:solidFill>
                  <a:srgbClr val="FF0000"/>
                </a:solidFill>
              </a:rPr>
              <a:t>Jeggle</a:t>
            </a:r>
            <a:r>
              <a:rPr lang="de-DE" altLang="de-DE" dirty="0" smtClean="0">
                <a:solidFill>
                  <a:srgbClr val="FF0000"/>
                </a:solidFill>
              </a:rPr>
              <a:t>, Gottfried </a:t>
            </a:r>
            <a:r>
              <a:rPr lang="de-DE" altLang="de-DE" dirty="0" err="1" smtClean="0">
                <a:solidFill>
                  <a:srgbClr val="FF0000"/>
                </a:solidFill>
              </a:rPr>
              <a:t>Korff</a:t>
            </a:r>
            <a:r>
              <a:rPr lang="de-DE" altLang="de-DE" dirty="0" smtClean="0">
                <a:solidFill>
                  <a:srgbClr val="FF0000"/>
                </a:solidFill>
              </a:rPr>
              <a:t>, Martin Scharfe, Christel </a:t>
            </a:r>
            <a:r>
              <a:rPr lang="de-DE" altLang="de-DE" dirty="0" err="1" smtClean="0">
                <a:solidFill>
                  <a:srgbClr val="FF0000"/>
                </a:solidFill>
              </a:rPr>
              <a:t>Köhle-Hezinger</a:t>
            </a:r>
            <a:r>
              <a:rPr lang="de-DE" altLang="de-DE" dirty="0" smtClean="0">
                <a:solidFill>
                  <a:srgbClr val="FF0000"/>
                </a:solidFill>
              </a:rPr>
              <a:t> Bernd-Jürgen </a:t>
            </a:r>
            <a:r>
              <a:rPr lang="de-DE" altLang="de-DE" dirty="0" err="1" smtClean="0">
                <a:solidFill>
                  <a:srgbClr val="FF0000"/>
                </a:solidFill>
              </a:rPr>
              <a:t>Warneken</a:t>
            </a:r>
            <a:r>
              <a:rPr lang="de-DE" altLang="de-DE" dirty="0" smtClean="0">
                <a:solidFill>
                  <a:srgbClr val="FF0000"/>
                </a:solidFill>
              </a:rPr>
              <a:t>, Wolfgang </a:t>
            </a:r>
            <a:r>
              <a:rPr lang="de-DE" altLang="de-DE" dirty="0" err="1" smtClean="0">
                <a:solidFill>
                  <a:srgbClr val="FF0000"/>
                </a:solidFill>
              </a:rPr>
              <a:t>Kaschuba</a:t>
            </a:r>
            <a:endParaRPr lang="de-DE" altLang="de-DE" dirty="0">
              <a:solidFill>
                <a:srgbClr val="FF0000"/>
              </a:solidFill>
            </a:endParaRPr>
          </a:p>
          <a:p>
            <a:pPr>
              <a:spcBef>
                <a:spcPts val="400"/>
              </a:spcBef>
            </a:pPr>
            <a:r>
              <a:rPr lang="de-DE" altLang="de-DE" dirty="0" smtClean="0"/>
              <a:t>Frankfurt am Main: KA/EE</a:t>
            </a:r>
          </a:p>
          <a:p>
            <a:pPr lvl="1">
              <a:spcBef>
                <a:spcPts val="400"/>
              </a:spcBef>
            </a:pPr>
            <a:r>
              <a:rPr lang="de-DE" altLang="de-DE" dirty="0">
                <a:solidFill>
                  <a:srgbClr val="FF0000"/>
                </a:solidFill>
              </a:rPr>
              <a:t>Ina-Maria </a:t>
            </a:r>
            <a:r>
              <a:rPr lang="de-DE" altLang="de-DE" dirty="0" err="1">
                <a:solidFill>
                  <a:srgbClr val="FF0000"/>
                </a:solidFill>
              </a:rPr>
              <a:t>Greverus</a:t>
            </a:r>
            <a:r>
              <a:rPr lang="de-DE" altLang="de-DE" dirty="0">
                <a:solidFill>
                  <a:srgbClr val="FF0000"/>
                </a:solidFill>
              </a:rPr>
              <a:t>, Christian Giordano, Wer-</a:t>
            </a:r>
            <a:r>
              <a:rPr lang="de-DE" altLang="de-DE" dirty="0" err="1">
                <a:solidFill>
                  <a:srgbClr val="FF0000"/>
                </a:solidFill>
              </a:rPr>
              <a:t>ner</a:t>
            </a:r>
            <a:r>
              <a:rPr lang="de-DE" altLang="de-DE" dirty="0">
                <a:solidFill>
                  <a:srgbClr val="FF0000"/>
                </a:solidFill>
              </a:rPr>
              <a:t> </a:t>
            </a:r>
            <a:r>
              <a:rPr lang="de-DE" altLang="de-DE" dirty="0" err="1">
                <a:solidFill>
                  <a:srgbClr val="FF0000"/>
                </a:solidFill>
              </a:rPr>
              <a:t>Schiffauer</a:t>
            </a:r>
            <a:r>
              <a:rPr lang="de-DE" altLang="de-DE" dirty="0">
                <a:solidFill>
                  <a:srgbClr val="FF0000"/>
                </a:solidFill>
              </a:rPr>
              <a:t>, </a:t>
            </a:r>
            <a:r>
              <a:rPr lang="de-DE" altLang="de-DE" dirty="0" smtClean="0">
                <a:solidFill>
                  <a:srgbClr val="FF0000"/>
                </a:solidFill>
              </a:rPr>
              <a:t>Gisela Welz, Regina Römhild 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Marburg/Lahn: EE und Kulturforschung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Gerhard </a:t>
            </a:r>
            <a:r>
              <a:rPr lang="de-DE" altLang="de-DE" dirty="0">
                <a:solidFill>
                  <a:srgbClr val="FF0000"/>
                </a:solidFill>
              </a:rPr>
              <a:t>Heilfurth, </a:t>
            </a:r>
            <a:r>
              <a:rPr lang="de-DE" altLang="de-DE" dirty="0" err="1">
                <a:solidFill>
                  <a:srgbClr val="FF0000"/>
                </a:solidFill>
              </a:rPr>
              <a:t>Ingeb</a:t>
            </a:r>
            <a:r>
              <a:rPr lang="de-DE" altLang="de-DE" dirty="0">
                <a:solidFill>
                  <a:srgbClr val="FF0000"/>
                </a:solidFill>
              </a:rPr>
              <a:t>. </a:t>
            </a:r>
            <a:r>
              <a:rPr lang="de-DE" altLang="de-DE" dirty="0" smtClean="0">
                <a:solidFill>
                  <a:srgbClr val="FF0000"/>
                </a:solidFill>
              </a:rPr>
              <a:t>Weber-Kellermann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Münster: Volkskunde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Günter </a:t>
            </a:r>
            <a:r>
              <a:rPr lang="de-DE" altLang="de-DE" dirty="0" err="1" smtClean="0">
                <a:solidFill>
                  <a:srgbClr val="FF0000"/>
                </a:solidFill>
              </a:rPr>
              <a:t>Wiegelmann</a:t>
            </a:r>
            <a:r>
              <a:rPr lang="de-DE" altLang="de-DE" dirty="0" smtClean="0">
                <a:solidFill>
                  <a:srgbClr val="FF0000"/>
                </a:solidFill>
              </a:rPr>
              <a:t>, H. </a:t>
            </a:r>
            <a:r>
              <a:rPr lang="de-DE" altLang="de-DE" dirty="0" err="1" smtClean="0">
                <a:solidFill>
                  <a:srgbClr val="FF0000"/>
                </a:solidFill>
              </a:rPr>
              <a:t>Siuts</a:t>
            </a:r>
            <a:r>
              <a:rPr lang="de-DE" altLang="de-DE" dirty="0" smtClean="0">
                <a:solidFill>
                  <a:srgbClr val="FF0000"/>
                </a:solidFill>
              </a:rPr>
              <a:t>, R. Mohrmann</a:t>
            </a:r>
          </a:p>
        </p:txBody>
      </p:sp>
    </p:spTree>
    <p:extLst>
      <p:ext uri="{BB962C8B-B14F-4D97-AF65-F5344CB8AC3E}">
        <p14:creationId xmlns:p14="http://schemas.microsoft.com/office/powerpoint/2010/main" val="398344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Kultur und Gesellschaft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Begriffsgeschichte</a:t>
            </a:r>
          </a:p>
          <a:p>
            <a:r>
              <a:rPr lang="de-DE" altLang="de-DE" dirty="0" err="1" smtClean="0">
                <a:solidFill>
                  <a:srgbClr val="0070C0"/>
                </a:solidFill>
              </a:rPr>
              <a:t>Cultura</a:t>
            </a:r>
            <a:endParaRPr lang="de-DE" altLang="de-DE" dirty="0" smtClean="0">
              <a:solidFill>
                <a:srgbClr val="0070C0"/>
              </a:solidFill>
            </a:endParaRPr>
          </a:p>
          <a:p>
            <a:r>
              <a:rPr lang="de-DE" altLang="de-DE" dirty="0" smtClean="0">
                <a:solidFill>
                  <a:srgbClr val="0070C0"/>
                </a:solidFill>
              </a:rPr>
              <a:t>Kultur/Natur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Herder: Kultur des Volkes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Goethe: Bildungskultur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Riehl: Kulturgeschichte von Land + Leuten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Früher ethnologischer Kulturbegriff: homogene unverwechselbare Einheit</a:t>
            </a:r>
          </a:p>
        </p:txBody>
      </p:sp>
    </p:spTree>
    <p:extLst>
      <p:ext uri="{BB962C8B-B14F-4D97-AF65-F5344CB8AC3E}">
        <p14:creationId xmlns:p14="http://schemas.microsoft.com/office/powerpoint/2010/main" val="15896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0070C0"/>
                </a:solidFill>
              </a:rPr>
              <a:t>Kultur und Reformdebatte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Transformationsprozesse in modernen Gesellschaften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Theoretische Konzepte zum Kulturbegriff</a:t>
            </a:r>
          </a:p>
          <a:p>
            <a:pPr marL="0" indent="0">
              <a:buNone/>
            </a:pPr>
            <a:r>
              <a:rPr lang="de-DE" altLang="de-DE" dirty="0" smtClean="0"/>
              <a:t>Kultur und Zivilisation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Norbert Elias (1897-1990)</a:t>
            </a:r>
          </a:p>
          <a:p>
            <a:r>
              <a:rPr lang="de-DE" altLang="de-DE" dirty="0">
                <a:solidFill>
                  <a:srgbClr val="FF0000"/>
                </a:solidFill>
              </a:rPr>
              <a:t>„Über den </a:t>
            </a:r>
            <a:r>
              <a:rPr lang="de-DE" altLang="de-DE" dirty="0" err="1">
                <a:solidFill>
                  <a:srgbClr val="FF0000"/>
                </a:solidFill>
              </a:rPr>
              <a:t>Prozeß</a:t>
            </a:r>
            <a:r>
              <a:rPr lang="de-DE" altLang="de-DE" dirty="0">
                <a:solidFill>
                  <a:srgbClr val="FF0000"/>
                </a:solidFill>
              </a:rPr>
              <a:t> der Zivilisation. </a:t>
            </a:r>
            <a:r>
              <a:rPr lang="de-DE" altLang="de-DE" dirty="0" smtClean="0">
                <a:solidFill>
                  <a:srgbClr val="FF0000"/>
                </a:solidFill>
              </a:rPr>
              <a:t>Sozio-genetische </a:t>
            </a:r>
            <a:r>
              <a:rPr lang="de-DE" altLang="de-DE" dirty="0">
                <a:solidFill>
                  <a:srgbClr val="FF0000"/>
                </a:solidFill>
              </a:rPr>
              <a:t>und </a:t>
            </a:r>
            <a:r>
              <a:rPr lang="de-DE" altLang="de-DE" dirty="0" smtClean="0">
                <a:solidFill>
                  <a:srgbClr val="FF0000"/>
                </a:solidFill>
              </a:rPr>
              <a:t>psychogenetische Unter-suchungen</a:t>
            </a:r>
            <a:r>
              <a:rPr lang="de-DE" altLang="de-DE" dirty="0">
                <a:solidFill>
                  <a:srgbClr val="FF0000"/>
                </a:solidFill>
              </a:rPr>
              <a:t>“ (1936; publiziert 1939)</a:t>
            </a:r>
            <a:endParaRPr lang="de-DE" altLang="de-DE" dirty="0" smtClean="0">
              <a:solidFill>
                <a:srgbClr val="FF0000"/>
              </a:solidFill>
            </a:endParaRP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85828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altLang="de-DE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4104456" cy="513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Norbert Elias (1897-1990)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156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FF0000"/>
                </a:solidFill>
              </a:rPr>
              <a:t>Veränderungen menschlichen Verhaltens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Empfindungen und Affekte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Umwandlung von Außen- in Innenzwänge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Wandel der Sozialstrukturen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Wandel der Persönlichkeitsstrukturen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Kontinuierlicher technischer Fortschritt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Differenzierung der Gesellschaften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Konkurrenz- und Ausscheidungskampf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Zentralisierung der Gesellschaften</a:t>
            </a:r>
          </a:p>
        </p:txBody>
      </p:sp>
    </p:spTree>
    <p:extLst>
      <p:ext uri="{BB962C8B-B14F-4D97-AF65-F5344CB8AC3E}">
        <p14:creationId xmlns:p14="http://schemas.microsoft.com/office/powerpoint/2010/main" val="266279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FF0000"/>
                </a:solidFill>
              </a:rPr>
              <a:t>Geldwirtschaft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Interaktionsketten </a:t>
            </a:r>
          </a:p>
          <a:p>
            <a:r>
              <a:rPr lang="de-DE" altLang="de-DE" dirty="0">
                <a:solidFill>
                  <a:srgbClr val="FF0000"/>
                </a:solidFill>
              </a:rPr>
              <a:t>Figuration/Verflechtungsordnung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Individualisierung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Affektkontrolle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Stärkung des Über-Ich</a:t>
            </a:r>
          </a:p>
        </p:txBody>
      </p:sp>
    </p:spTree>
    <p:extLst>
      <p:ext uri="{BB962C8B-B14F-4D97-AF65-F5344CB8AC3E}">
        <p14:creationId xmlns:p14="http://schemas.microsoft.com/office/powerpoint/2010/main" val="111954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/>
              <a:t>Daraus folgt: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Sinken der Gewaltbereitschaft;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Vorrücken der "Schamschwellen";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Vorrücken der "Peinlichkeitsschwellen</a:t>
            </a:r>
            <a:r>
              <a:rPr lang="de-DE" altLang="de-DE" dirty="0" smtClean="0">
                <a:solidFill>
                  <a:srgbClr val="0070C0"/>
                </a:solidFill>
              </a:rPr>
              <a:t>";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eine „</a:t>
            </a:r>
            <a:r>
              <a:rPr lang="de-DE" altLang="de-DE" dirty="0" smtClean="0">
                <a:solidFill>
                  <a:srgbClr val="0070C0"/>
                </a:solidFill>
              </a:rPr>
              <a:t>Psychologisierung“</a:t>
            </a:r>
            <a:endParaRPr lang="de-DE" altLang="de-DE" dirty="0">
              <a:solidFill>
                <a:srgbClr val="0070C0"/>
              </a:solidFill>
            </a:endParaRP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eine „Rationalisierung“</a:t>
            </a:r>
          </a:p>
          <a:p>
            <a:pPr algn="just" eaLnBrk="1" hangingPunct="1"/>
            <a:r>
              <a:rPr lang="de-DE" altLang="de-DE" dirty="0" smtClean="0"/>
              <a:t>Kritik</a:t>
            </a:r>
          </a:p>
          <a:p>
            <a:pPr lvl="1" algn="just" eaLnBrk="1" hangingPunct="1"/>
            <a:r>
              <a:rPr lang="de-DE" altLang="de-DE" dirty="0" smtClean="0">
                <a:solidFill>
                  <a:srgbClr val="0070C0"/>
                </a:solidFill>
              </a:rPr>
              <a:t>Hans-Peter Duerr</a:t>
            </a:r>
          </a:p>
        </p:txBody>
      </p:sp>
    </p:spTree>
    <p:extLst>
      <p:ext uri="{BB962C8B-B14F-4D97-AF65-F5344CB8AC3E}">
        <p14:creationId xmlns:p14="http://schemas.microsoft.com/office/powerpoint/2010/main" val="133280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720</Words>
  <Application>Microsoft Office PowerPoint</Application>
  <PresentationFormat>Bildschirmpräsentation (4:3)</PresentationFormat>
  <Paragraphs>164</Paragraphs>
  <Slides>21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  <vt:lpstr>Einführung in die Europäische Ethnologie    21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136</cp:revision>
  <dcterms:created xsi:type="dcterms:W3CDTF">2010-04-27T10:38:34Z</dcterms:created>
  <dcterms:modified xsi:type="dcterms:W3CDTF">2013-10-29T14:04:56Z</dcterms:modified>
</cp:coreProperties>
</file>